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302" r:id="rId6"/>
    <p:sldId id="260" r:id="rId7"/>
    <p:sldId id="261" r:id="rId8"/>
    <p:sldId id="303" r:id="rId9"/>
    <p:sldId id="305" r:id="rId10"/>
    <p:sldId id="262" r:id="rId11"/>
    <p:sldId id="309" r:id="rId12"/>
    <p:sldId id="264" r:id="rId13"/>
    <p:sldId id="266" r:id="rId14"/>
    <p:sldId id="295" r:id="rId15"/>
    <p:sldId id="268" r:id="rId16"/>
    <p:sldId id="267" r:id="rId17"/>
    <p:sldId id="269" r:id="rId18"/>
    <p:sldId id="280" r:id="rId19"/>
    <p:sldId id="270" r:id="rId20"/>
    <p:sldId id="271" r:id="rId21"/>
    <p:sldId id="272" r:id="rId22"/>
    <p:sldId id="273" r:id="rId23"/>
    <p:sldId id="274" r:id="rId24"/>
    <p:sldId id="276" r:id="rId25"/>
    <p:sldId id="281" r:id="rId26"/>
    <p:sldId id="282" r:id="rId27"/>
    <p:sldId id="277" r:id="rId28"/>
    <p:sldId id="278" r:id="rId29"/>
    <p:sldId id="279" r:id="rId30"/>
    <p:sldId id="283" r:id="rId31"/>
    <p:sldId id="285" r:id="rId32"/>
    <p:sldId id="275" r:id="rId33"/>
    <p:sldId id="286" r:id="rId34"/>
    <p:sldId id="304" r:id="rId35"/>
    <p:sldId id="301" r:id="rId36"/>
    <p:sldId id="288" r:id="rId37"/>
    <p:sldId id="289" r:id="rId38"/>
    <p:sldId id="296" r:id="rId39"/>
    <p:sldId id="292" r:id="rId40"/>
    <p:sldId id="294" r:id="rId41"/>
    <p:sldId id="307" r:id="rId42"/>
    <p:sldId id="308"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89" autoAdjust="0"/>
  </p:normalViewPr>
  <p:slideViewPr>
    <p:cSldViewPr>
      <p:cViewPr>
        <p:scale>
          <a:sx n="80" d="100"/>
          <a:sy n="80" d="100"/>
        </p:scale>
        <p:origin x="-10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36185B1-A168-49B3-8C93-01DEF6DD0FB0}" type="datetimeFigureOut">
              <a:rPr lang="en-US" smtClean="0"/>
              <a:pPr/>
              <a:t>1/31/2012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83D05C3-9E5E-48A2-A321-BCC465B487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llpurposeguru.com/2012/01/crowdsourcing-at-the-library-editing-wikipedi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riousgamesmarket.blogspot.com/2011/03/research-educational-value-of-seriou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libraryideas.com/freading.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schoollibraryjournal.com/slj/printissue/currentissue/892047-427/buyer_beware_ebooks_are_a.html.csp"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americanlibrariesmagazine.org/columns/newsmaker/joanne-budler"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olutions.3m.com/wps/portal/3M/en_US/3MLibrarySystems/Home/Products/Cloud+Library/"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logs.babble.com/strollerderby/2011/09/30/expert-says-parents-need-a-mission-statemen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teacher.scholastic.com/products/trueflix_freetrial/index.htm" TargetMode="External"/><Relationship Id="rId7" Type="http://schemas.openxmlformats.org/officeDocument/2006/relationships/hyperlink" Target="http://www.schoollibraryjournal.com/slj/printissue/currentissue/892422-427/read_beyond_the_lines_transmediaand.html.csp"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ondla.com/" TargetMode="External"/><Relationship Id="rId5" Type="http://schemas.openxmlformats.org/officeDocument/2006/relationships/hyperlink" Target="http://skeletoncreekfans.com/" TargetMode="External"/><Relationship Id="rId4" Type="http://schemas.openxmlformats.org/officeDocument/2006/relationships/hyperlink" Target="http://theinventionofhugocabret.com/index.ht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rpls.ws/CE2010/SummerCamp2010/index.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rarefrontier.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ye-fours.blogspot.com/"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thesocialleader.com/2011/07/wisdom-society/"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google.com/imgres?q=privacy&amp;hl=en&amp;gbv=2&amp;biw=1366&amp;bih=654&amp;tbm=isch&amp;tbnid=Sn3rcKFlGlUbPM:&amp;imgrefurl=http://www.law.upenn.edu/blogs/regblog/2011/11/unpopular-privacy-what-must-we-hide.html&amp;docid=VEY6WYTsVEa_tM&amp;imgurl=http://www.law.upenn.edu/blogs/regblog/Privacy.jpg&amp;w=400&amp;h=300&amp;ei=_EoKT8iGNNPMtgeHrpjQBg&amp;zoom=1&amp;iact=rc&amp;dur=2&amp;sig=108753645854199524365&amp;page=2&amp;tbnh=135&amp;tbnw=180&amp;start=23&amp;ndsp=21&amp;ved=1t:429,r:7,s:23&amp;tx=77&amp;ty=77"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gta.com/options/contFilterDetail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finance.rpi.edu/update.do?catcenterkey=9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vikkikidd.blogspot.com/2010/10/pop-pop-pop-up.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schoollibraryjournal.com/slj/printissue/currentissue/892365-427/role_model_lessons_on_leadership.html.csp"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bestergonomic-chairs.com/gaiam-balance-ball-chair-%E2%80%93-one-of-most-popular-ergonomic-ball-chai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ortongillinghamtutor.com/index.ht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thejournal.com/research/2012/01/digital-edition_january.aspx"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ail.aoshouston.org/exchweb/bin/redir.asp?URL=http://video.pbs.org/video/179735738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nextchapter.reimagine-ed.or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smashwords.com/books/view/9670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reimagineed?sk=wal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ypl.org/blog/2011/10/25/wikipedia-musical-re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Libraries across the country supported Open Access Week by offering Wikipedia events on various themes.  This image in American Libraries caught my eye, and I’ve been wondering ever since how to make use of the inherent ideas.</a:t>
            </a:r>
          </a:p>
          <a:p>
            <a:endParaRPr lang="en-US" dirty="0" smtClean="0"/>
          </a:p>
          <a:p>
            <a:endParaRPr lang="en-US" dirty="0" smtClean="0"/>
          </a:p>
          <a:p>
            <a:endParaRPr lang="en-US" dirty="0" smtClean="0"/>
          </a:p>
          <a:p>
            <a:pPr defTabSz="966612"/>
            <a:r>
              <a:rPr lang="en-US" sz="1300" dirty="0" smtClean="0"/>
              <a:t>IMAGE: </a:t>
            </a:r>
            <a:r>
              <a:rPr lang="en-US" sz="1300" u="sng" dirty="0" smtClean="0">
                <a:hlinkClick r:id="rId3"/>
              </a:rPr>
              <a:t>http://www.allpurposeguru.com/2012/01/crowdsourcing-at-the-library-editing-wikipedia/</a:t>
            </a:r>
            <a:endParaRPr lang="en-US" sz="1300" dirty="0" smtClean="0"/>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The Mimi Ito video referenced earlier is only one of many places talking about the usefulness of gaming as a concept in libraries.  Have I personally employed it yet – no.  But the Ito video finally cracked through to demonstrate to me why I should: gaming is nothing but a series of problem solving opportunities.  Research skills are also a series of problem solving opportunities.  So – if we use the terms our students do, how can we help them “level up” in research skills while maintaining the enthusiasm that gaming inspires?</a:t>
            </a:r>
          </a:p>
          <a:p>
            <a:endParaRPr lang="en-US" sz="1300" dirty="0" smtClean="0"/>
          </a:p>
          <a:p>
            <a:endParaRPr lang="en-US" sz="1300" dirty="0" smtClean="0"/>
          </a:p>
          <a:p>
            <a:endParaRPr lang="en-US" sz="1300" dirty="0" smtClean="0"/>
          </a:p>
          <a:p>
            <a:endParaRPr lang="en-US" sz="1300" dirty="0" smtClean="0"/>
          </a:p>
          <a:p>
            <a:pPr defTabSz="966612"/>
            <a:r>
              <a:rPr lang="en-US" sz="1300" dirty="0" smtClean="0"/>
              <a:t>IMAGE: </a:t>
            </a:r>
            <a:r>
              <a:rPr lang="en-US" sz="1300" u="sng" dirty="0" smtClean="0">
                <a:hlinkClick r:id="rId3"/>
              </a:rPr>
              <a:t>http://seriousgamesmarket.blogspot.com/2011/03/research-educational-value-of-serious.html</a:t>
            </a:r>
            <a:r>
              <a:rPr lang="en-US" sz="1300" dirty="0" smtClean="0"/>
              <a:t> </a:t>
            </a:r>
          </a:p>
          <a:p>
            <a:endParaRPr lang="en-US" sz="1300"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None of this is by accident. In fact, game developers have spent the past three decades figuring out how to make us more optimistic and more likely to collaborate, how to make problem-solving more fun and social, and how to satisfy our hunger for meaning and success. All of these game-world insights can be applied directly to transform the way we learn, solve problems together, and develop twenty-first century skills</a:t>
            </a:r>
          </a:p>
          <a:p>
            <a:endParaRPr lang="en-US" dirty="0" smtClean="0"/>
          </a:p>
          <a:p>
            <a:endParaRPr lang="en-US" dirty="0" smtClean="0"/>
          </a:p>
          <a:p>
            <a:endParaRPr lang="en-US" dirty="0" smtClean="0"/>
          </a:p>
          <a:p>
            <a:endParaRPr lang="en-US" dirty="0" smtClean="0"/>
          </a:p>
          <a:p>
            <a:endParaRPr lang="en-US" dirty="0" smtClean="0"/>
          </a:p>
          <a:p>
            <a:r>
              <a:rPr lang="en-US" dirty="0" smtClean="0"/>
              <a:t>http://bigenhoc.wordpress.com/2012/01/31/learning-is-an-epic-win-mane-mcgonigal/</a:t>
            </a:r>
          </a:p>
          <a:p>
            <a:r>
              <a:rPr lang="en-US" dirty="0" smtClean="0"/>
              <a:t>Learning Is</a:t>
            </a:r>
            <a:r>
              <a:rPr lang="en-US" baseline="0" dirty="0" smtClean="0"/>
              <a:t> an Epic Win by Jane </a:t>
            </a:r>
            <a:r>
              <a:rPr lang="en-US" baseline="0" dirty="0" err="1" smtClean="0"/>
              <a:t>McGonigel</a:t>
            </a:r>
            <a:r>
              <a:rPr lang="en-US" baseline="0" dirty="0" smtClean="0"/>
              <a:t> as listed on Chris </a:t>
            </a:r>
            <a:r>
              <a:rPr lang="en-US" baseline="0" dirty="0" err="1" smtClean="0"/>
              <a:t>Bigenho’s</a:t>
            </a:r>
            <a:r>
              <a:rPr lang="en-US" baseline="0" dirty="0" smtClean="0"/>
              <a:t> blog, Life in the Renaissance</a:t>
            </a:r>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So now we come back to the core issues you thought I would focus on.  We have to give them a look.  There are not only NO EASY ANSWERS here, there are NO ANSWERS at all.  We individually and collectively must muddle through a few years of chaos while the dust settles.  While we are muddling, we need to remember our individual school missions at the same time we can’t be cowed by threats that we are making ourselves irrelevant.  If we hold onto the core idea of easy access and continue on that path, we’ll come out the other side of the furor. Our students need us, and so do our teachers.  Be indispensable.</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300" dirty="0" smtClean="0"/>
              <a:t>Freading – I saw this at the SLJ </a:t>
            </a:r>
            <a:r>
              <a:rPr lang="en-US" sz="1300" dirty="0" err="1" smtClean="0"/>
              <a:t>Ebook</a:t>
            </a:r>
            <a:r>
              <a:rPr lang="en-US" sz="1300" dirty="0" smtClean="0"/>
              <a:t> webinar 2012.  Mostly, that event told me nothing I didn’t already know – but this concept was worth the price of admission because it reminded me that there are models for </a:t>
            </a:r>
            <a:r>
              <a:rPr lang="en-US" sz="1300" dirty="0" err="1" smtClean="0"/>
              <a:t>ebook</a:t>
            </a:r>
            <a:r>
              <a:rPr lang="en-US" sz="1300" dirty="0" smtClean="0"/>
              <a:t> access that have not yet been rolled out that will make our lives in that domain more livable.  Freading is pay-per-view </a:t>
            </a:r>
            <a:r>
              <a:rPr lang="en-US" sz="1300" dirty="0" err="1" smtClean="0"/>
              <a:t>ebook</a:t>
            </a:r>
            <a:r>
              <a:rPr lang="en-US" sz="1300" dirty="0" smtClean="0"/>
              <a:t> access, but it is not yet quite ready for K-12 applications.  Just keep it on your radar.</a:t>
            </a:r>
          </a:p>
          <a:p>
            <a:r>
              <a:rPr lang="en-US" sz="1300" dirty="0" smtClean="0"/>
              <a:t> </a:t>
            </a:r>
          </a:p>
          <a:p>
            <a:r>
              <a:rPr lang="en-US" sz="1300" dirty="0" smtClean="0"/>
              <a:t>The Next Big Thing: “Buyer Beware: ebooks are a key purchase, but not by single libraries.”  </a:t>
            </a:r>
          </a:p>
          <a:p>
            <a:r>
              <a:rPr lang="en-US" sz="1300" i="1" dirty="0" smtClean="0"/>
              <a:t>[Chris Harris, SLJ, October 2011)]  </a:t>
            </a:r>
            <a:r>
              <a:rPr lang="en-US" sz="1300" dirty="0" smtClean="0"/>
              <a:t>This article pushes the idea of consortia as the best way for schools to get ebooks going in a cost effective manner.  It is certainly something to look at.  Independent schools are known for their INDEPENDENCE, which makes consortia decision making very difficult – but that doesn’t mean it can’t be done.</a:t>
            </a:r>
          </a:p>
          <a:p>
            <a:endParaRPr lang="en-US" sz="1300" dirty="0" smtClean="0"/>
          </a:p>
          <a:p>
            <a:endParaRPr lang="en-US" sz="1300" dirty="0" smtClean="0"/>
          </a:p>
          <a:p>
            <a:endParaRPr lang="en-US" sz="1300" dirty="0" smtClean="0"/>
          </a:p>
          <a:p>
            <a:endParaRPr lang="en-US" sz="1300" dirty="0" smtClean="0"/>
          </a:p>
          <a:p>
            <a:endParaRPr lang="en-US" sz="1300" dirty="0" smtClean="0"/>
          </a:p>
          <a:p>
            <a:r>
              <a:rPr lang="en-US" sz="1300" dirty="0" smtClean="0"/>
              <a:t>Freading, </a:t>
            </a:r>
            <a:r>
              <a:rPr lang="en-US" sz="1300" u="sng" dirty="0" smtClean="0">
                <a:hlinkClick r:id="rId3"/>
              </a:rPr>
              <a:t>http://www.libraryideas.com/freading.html</a:t>
            </a:r>
            <a:r>
              <a:rPr lang="en-US" sz="1300" dirty="0" smtClean="0"/>
              <a:t> </a:t>
            </a:r>
          </a:p>
          <a:p>
            <a:r>
              <a:rPr lang="en-US" sz="1300" dirty="0" smtClean="0"/>
              <a:t>The Next Big Thing: “Buyer Beware: ebooks are a key purchase, but not by single libraries.”  </a:t>
            </a:r>
          </a:p>
          <a:p>
            <a:r>
              <a:rPr lang="en-US" sz="1300" i="1" dirty="0" smtClean="0"/>
              <a:t>Chris Harris, </a:t>
            </a:r>
            <a:endParaRPr lang="en-US" sz="1300" dirty="0" smtClean="0"/>
          </a:p>
          <a:p>
            <a:r>
              <a:rPr lang="en-US" sz="1300" i="1" u="sng" dirty="0" smtClean="0">
                <a:hlinkClick r:id="rId4"/>
              </a:rPr>
              <a:t>http://www.schoollibraryjournal.com/slj/printissue/currentissue/892047-427/buyer_beware_ebooks_are_a.html.csp</a:t>
            </a:r>
            <a:r>
              <a:rPr lang="en-US" sz="1300" i="1" dirty="0" smtClean="0"/>
              <a:t> </a:t>
            </a:r>
            <a:endParaRPr lang="en-US" sz="1300" dirty="0" smtClean="0"/>
          </a:p>
          <a:p>
            <a:r>
              <a:rPr lang="en-US" sz="1300" b="1" dirty="0" smtClean="0"/>
              <a:t/>
            </a:r>
            <a:br>
              <a:rPr lang="en-US" sz="1300" b="1" dirty="0" smtClean="0"/>
            </a:br>
            <a:r>
              <a:rPr lang="en-US" sz="1300" b="1" dirty="0" smtClean="0"/>
              <a:t> </a:t>
            </a:r>
            <a:endParaRPr lang="en-US" sz="1300" dirty="0" smtClean="0"/>
          </a:p>
          <a:p>
            <a:endParaRPr lang="en-US" sz="1300"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300" dirty="0" smtClean="0"/>
              <a:t>Probably everyone has already heard of Joanne </a:t>
            </a:r>
            <a:r>
              <a:rPr lang="en-US" sz="1300" dirty="0" err="1" smtClean="0"/>
              <a:t>Budler</a:t>
            </a:r>
            <a:r>
              <a:rPr lang="en-US" sz="1300" dirty="0" smtClean="0"/>
              <a:t>, but she belongs in this conversation.  As State Librarian of Kansas, she had a big enough voice to take a stand for ownership over subscription against OverDrive, the only current game in town.  As individual small schools, we have all the same concerns, but such a smaller voice that we haven’t made the statement.  This is another place where a collective entity – ALA/AASL or NAIS/ISASW – can strengthen our individual voices.</a:t>
            </a:r>
          </a:p>
          <a:p>
            <a:r>
              <a:rPr lang="en-US" sz="1300" dirty="0" smtClean="0"/>
              <a:t>Joanne </a:t>
            </a:r>
            <a:r>
              <a:rPr lang="en-US" sz="1300" dirty="0" err="1" smtClean="0"/>
              <a:t>Budler</a:t>
            </a:r>
            <a:r>
              <a:rPr lang="en-US" sz="1300" dirty="0" smtClean="0"/>
              <a:t>, Kansas State Librarian</a:t>
            </a:r>
          </a:p>
          <a:p>
            <a:r>
              <a:rPr lang="en-US" sz="1300" dirty="0" smtClean="0"/>
              <a:t>[</a:t>
            </a:r>
            <a:r>
              <a:rPr lang="en-US" sz="1300" i="1" dirty="0" smtClean="0"/>
              <a:t>American Libraries Online</a:t>
            </a:r>
            <a:r>
              <a:rPr lang="en-US" sz="1300" dirty="0" smtClean="0"/>
              <a:t>, 1/3/2012: </a:t>
            </a:r>
            <a:r>
              <a:rPr lang="en-US" sz="1300" u="sng" dirty="0" smtClean="0">
                <a:hlinkClick r:id="rId3"/>
              </a:rPr>
              <a:t>http://americanlibrariesmagazine.org/columns/newsmaker/joanne-budler</a:t>
            </a:r>
            <a:r>
              <a:rPr lang="en-US" sz="1300" dirty="0" smtClean="0"/>
              <a:t> ]</a:t>
            </a:r>
          </a:p>
          <a:p>
            <a:r>
              <a:rPr lang="en-US" sz="1300" dirty="0" smtClean="0"/>
              <a:t>3M Cloud Library</a:t>
            </a:r>
          </a:p>
          <a:p>
            <a:r>
              <a:rPr lang="en-US" sz="1300" u="sng" dirty="0" smtClean="0">
                <a:hlinkClick r:id="rId4"/>
              </a:rPr>
              <a:t>http://solutions.3m.com/wps/portal/3M/en_US/3MLibrarySystems/Home/Products/Cloud+Library/</a:t>
            </a:r>
            <a:r>
              <a:rPr lang="en-US" sz="1300" dirty="0" smtClean="0"/>
              <a:t> </a:t>
            </a:r>
          </a:p>
          <a:p>
            <a:r>
              <a:rPr lang="en-US" sz="1300" dirty="0" smtClean="0"/>
              <a:t>I have not researched the #M Cloud Library as a possibility for small schools such as most of ours, but it is the solution that Kansas chose.</a:t>
            </a:r>
          </a:p>
          <a:p>
            <a:endParaRPr lang="en-US" sz="1300" dirty="0" smtClean="0"/>
          </a:p>
          <a:p>
            <a:endParaRPr lang="en-US" sz="1300" dirty="0" smtClean="0"/>
          </a:p>
          <a:p>
            <a:endParaRPr lang="en-US" sz="1300" dirty="0" smtClean="0"/>
          </a:p>
          <a:p>
            <a:endParaRPr lang="en-US" sz="1300" dirty="0" smtClean="0"/>
          </a:p>
          <a:p>
            <a:r>
              <a:rPr lang="en-US" sz="1300" dirty="0" smtClean="0"/>
              <a:t>3M Cloud Library</a:t>
            </a:r>
          </a:p>
          <a:p>
            <a:r>
              <a:rPr lang="en-US" sz="1300" u="sng" dirty="0" smtClean="0">
                <a:hlinkClick r:id="rId4"/>
              </a:rPr>
              <a:t>http://solutions.3m.com/wps/portal/3M/en_US/3MLibrarySystems/Home/Products/Cloud+Library/</a:t>
            </a:r>
            <a:r>
              <a:rPr lang="en-US" sz="1300" dirty="0" smtClean="0"/>
              <a:t> </a:t>
            </a:r>
          </a:p>
          <a:p>
            <a:r>
              <a:rPr lang="en-US" sz="1300" dirty="0" smtClean="0"/>
              <a:t>Joanne </a:t>
            </a:r>
            <a:r>
              <a:rPr lang="en-US" sz="1300" dirty="0" err="1" smtClean="0"/>
              <a:t>Budler</a:t>
            </a:r>
            <a:r>
              <a:rPr lang="en-US" sz="1300" dirty="0" smtClean="0"/>
              <a:t>, Kansas State Librarian</a:t>
            </a:r>
          </a:p>
          <a:p>
            <a:r>
              <a:rPr lang="en-US" sz="1300" dirty="0" smtClean="0"/>
              <a:t>[</a:t>
            </a:r>
            <a:r>
              <a:rPr lang="en-US" sz="1300" i="1" dirty="0" smtClean="0"/>
              <a:t>American Libraries Online</a:t>
            </a:r>
            <a:r>
              <a:rPr lang="en-US" sz="1300" dirty="0" smtClean="0"/>
              <a:t>, 1/3/2012: </a:t>
            </a:r>
            <a:r>
              <a:rPr lang="en-US" sz="1300" u="sng" dirty="0" smtClean="0">
                <a:hlinkClick r:id="rId3"/>
              </a:rPr>
              <a:t>http://americanlibrariesmagazine.org/columns/newsmaker/joanne-budler</a:t>
            </a:r>
            <a:r>
              <a:rPr lang="en-US" sz="1300" dirty="0" smtClean="0"/>
              <a:t> ]</a:t>
            </a:r>
          </a:p>
          <a:p>
            <a:endParaRPr lang="en-US" sz="1300"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One way to sidestep the issues of starting a consortium is to buy into a ready-made collection, realizing as we consider the option that we are indeed giving up some on-site control of collection decisions.  That said, there are questions from the student perspective as well as from the management side.</a:t>
            </a:r>
          </a:p>
          <a:p>
            <a:r>
              <a:rPr lang="en-US" sz="1300" dirty="0" smtClean="0"/>
              <a:t> </a:t>
            </a:r>
          </a:p>
          <a:p>
            <a:r>
              <a:rPr lang="en-US" sz="1300" dirty="0" smtClean="0"/>
              <a:t>On the student side, we are most concerned with ease of access and user-friendliness. Which formats does it accommodate and how many can read at once?</a:t>
            </a:r>
          </a:p>
          <a:p>
            <a:r>
              <a:rPr lang="en-US" sz="1300" dirty="0" smtClean="0"/>
              <a:t> </a:t>
            </a:r>
          </a:p>
          <a:p>
            <a:r>
              <a:rPr lang="en-US" sz="1300" dirty="0" smtClean="0"/>
              <a:t>On the library side, we are concerned with MARC records or other tools to make it easy for students to find.  Follett Shelf is fine – if they go to Follett first like to a database; but you also want those books listed in your regular collection when they seek all the titles relevant to a research project.  And we’re again concerned with cost and ownership issues.</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3D05C3-9E5E-48A2-A321-BCC465B487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It would appear that ebooks would make this easy – but it doesn’t.  Yet.  However, we are all working on ways to be more responsive to patron needs.  Maybe we are doing quick orders from B&amp;N, Amazon or other vendors to get requests to suit an immediate project or teacher need.  </a:t>
            </a:r>
            <a:r>
              <a:rPr lang="en-US" sz="1300" dirty="0" err="1" smtClean="0"/>
              <a:t>OverDrive’s</a:t>
            </a:r>
            <a:r>
              <a:rPr lang="en-US" sz="1300" dirty="0" smtClean="0"/>
              <a:t> connection through to Amazon does connect patrons to the ability to buy a book rather than renew it (other issues here) , but that purchase doesn’t help the COLLECTION.  </a:t>
            </a:r>
          </a:p>
          <a:p>
            <a:r>
              <a:rPr lang="en-US" sz="1300" dirty="0" smtClean="0"/>
              <a:t> </a:t>
            </a:r>
          </a:p>
          <a:p>
            <a:r>
              <a:rPr lang="en-US" sz="1300" dirty="0" smtClean="0"/>
              <a:t>Cushing Academy is the first K-12 institution I had heard of who tried this on a large scale – but they have the money to connect to EL, an Australian company that supports colleges and universities.  The arrangement allows the Cushing students to search all of ELs holdings and find what they need.  The school has set up the budget to buy the books requested, and I am uncertain if there are any restrictions or “channels” students must follow to make it happen.  Most of us can’t use this exact method – but we can work in this direction more slowly.</a:t>
            </a:r>
            <a:endParaRPr lang="en-US" sz="1300"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When we buy a physical book, we have decided based on reviews or requests that the item has some permanent value to our collection.  Any ebooks we buy to OWN are in the same boat.  Items we only have by subscription have a much more transitory position in our collection development plans – whether we mean that or not.  We need to consider this question as we make our </a:t>
            </a:r>
            <a:r>
              <a:rPr lang="en-US" sz="1300" dirty="0" err="1" smtClean="0"/>
              <a:t>ebook</a:t>
            </a:r>
            <a:r>
              <a:rPr lang="en-US" sz="1300" dirty="0" smtClean="0"/>
              <a:t> decisions generally.</a:t>
            </a:r>
          </a:p>
          <a:p>
            <a:r>
              <a:rPr lang="en-US" sz="1300" dirty="0" smtClean="0"/>
              <a:t> </a:t>
            </a:r>
          </a:p>
          <a:p>
            <a:r>
              <a:rPr lang="en-US" sz="1300" dirty="0" smtClean="0"/>
              <a:t>Additionally, there are PDA systems similar to EL  that allow “unlimited viewings”, which means an unlimited number of patrons can look at pieces of the item to decide if they need further access.  This is NOT the same as “unlimited circulations”.</a:t>
            </a:r>
          </a:p>
          <a:p>
            <a:r>
              <a:rPr lang="en-US" sz="1300" dirty="0" smtClean="0"/>
              <a:t> </a:t>
            </a:r>
          </a:p>
          <a:p>
            <a:r>
              <a:rPr lang="en-US" sz="1300" dirty="0" smtClean="0"/>
              <a:t>The question of “unlimited circulations” is also important when considering Follett Shelf for example – will you pay for one student access or unlimited simultaneous access? The answer may not be the same for all titles.</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This is a tricky question but one to keep in mind.  How can we work with ALA/AASL and people like the State Librarian of Kansas to question the situation? How can we work with publishers to develop reasonable ways to deliver ebooks that let the publishers make money and the libraries deliver access?</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We’re all obsessing about how to manage ebooks in the face of so much confusion about how to make it work – and we need to step to the bigger question: How do ebooks fit in our mission to have libraries that are invaluable to our students?</a:t>
            </a:r>
          </a:p>
          <a:p>
            <a:endParaRPr lang="en-US" sz="1300" dirty="0" smtClean="0"/>
          </a:p>
          <a:p>
            <a:endParaRPr lang="en-US" sz="1300" dirty="0" smtClean="0"/>
          </a:p>
          <a:p>
            <a:endParaRPr lang="en-US" sz="1300" dirty="0" smtClean="0"/>
          </a:p>
          <a:p>
            <a:pPr defTabSz="966612"/>
            <a:r>
              <a:rPr lang="en-US" sz="1300" dirty="0" smtClean="0"/>
              <a:t>IMAGE: </a:t>
            </a:r>
            <a:r>
              <a:rPr lang="en-US" sz="1300" u="sng" dirty="0" smtClean="0">
                <a:hlinkClick r:id="rId3"/>
              </a:rPr>
              <a:t>http://blogs.babble.com/strollerderby/2011/09/30/expert-says-parents-need-a-mission-statement/</a:t>
            </a:r>
            <a:r>
              <a:rPr lang="en-US" sz="1300" dirty="0" smtClean="0"/>
              <a:t> </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300" dirty="0" err="1" smtClean="0"/>
              <a:t>Trueflix</a:t>
            </a:r>
            <a:r>
              <a:rPr lang="en-US" sz="1300" dirty="0" smtClean="0"/>
              <a:t>, </a:t>
            </a:r>
            <a:r>
              <a:rPr lang="en-US" sz="1300" u="sng" dirty="0" smtClean="0">
                <a:hlinkClick r:id="rId3"/>
              </a:rPr>
              <a:t>http://teacher.scholastic.com/products/trueflix_freetrial/index.htm</a:t>
            </a:r>
            <a:r>
              <a:rPr lang="en-US" sz="1300" dirty="0" smtClean="0"/>
              <a:t> </a:t>
            </a:r>
          </a:p>
          <a:p>
            <a:r>
              <a:rPr lang="en-US" sz="1300" dirty="0" err="1" smtClean="0"/>
              <a:t>Trueflix</a:t>
            </a:r>
            <a:r>
              <a:rPr lang="en-US" sz="1300" dirty="0" smtClean="0"/>
              <a:t> is a nonfiction series ready for classroom use, including hyperlinks to images and videos to expand student understanding.  This set is  marketed to libraries, but I question its usefulness outside the classroom.</a:t>
            </a:r>
          </a:p>
          <a:p>
            <a:r>
              <a:rPr lang="en-US" sz="1300" dirty="0" smtClean="0"/>
              <a:t>Hugo </a:t>
            </a:r>
            <a:r>
              <a:rPr lang="en-US" sz="1300" dirty="0" err="1" smtClean="0"/>
              <a:t>Cabret</a:t>
            </a:r>
            <a:r>
              <a:rPr lang="en-US" sz="1300" dirty="0" smtClean="0"/>
              <a:t>, </a:t>
            </a:r>
            <a:r>
              <a:rPr lang="en-US" sz="1300" u="sng" dirty="0" smtClean="0">
                <a:hlinkClick r:id="rId4"/>
              </a:rPr>
              <a:t>http://theinventionofhugocabret.com/index.htm</a:t>
            </a:r>
            <a:endParaRPr lang="en-US" sz="1300" dirty="0" smtClean="0"/>
          </a:p>
          <a:p>
            <a:r>
              <a:rPr lang="en-US" sz="1300" dirty="0" smtClean="0"/>
              <a:t>Brian </a:t>
            </a:r>
            <a:r>
              <a:rPr lang="en-US" sz="1300" dirty="0" err="1" smtClean="0"/>
              <a:t>Selznik’s</a:t>
            </a:r>
            <a:r>
              <a:rPr lang="en-US" sz="1300" dirty="0" smtClean="0"/>
              <a:t> website certainly expands readers’ understanding of the book while offering links to other </a:t>
            </a:r>
            <a:r>
              <a:rPr lang="en-US" sz="1300" dirty="0" err="1" smtClean="0"/>
              <a:t>asects</a:t>
            </a:r>
            <a:r>
              <a:rPr lang="en-US" sz="1300" dirty="0" smtClean="0"/>
              <a:t> of the story.</a:t>
            </a:r>
          </a:p>
          <a:p>
            <a:r>
              <a:rPr lang="en-US" sz="1300" dirty="0" smtClean="0"/>
              <a:t>Patrick Carman’s Skeleton Key, </a:t>
            </a:r>
            <a:r>
              <a:rPr lang="en-US" sz="1300" u="sng" dirty="0" smtClean="0">
                <a:hlinkClick r:id="rId5"/>
              </a:rPr>
              <a:t>http://skeletoncreekfans.com/</a:t>
            </a:r>
            <a:endParaRPr lang="en-US" sz="1300" dirty="0" smtClean="0"/>
          </a:p>
          <a:p>
            <a:r>
              <a:rPr lang="en-US" sz="1300" dirty="0" smtClean="0"/>
              <a:t>The Skeleton key series, and others by Carman, offers 25 or so pages to read, then an online video to extend the story.  It is an interesting approach, and requires readers to have a book and a computer handy.  Wait – don’t students always have a computer nearby???</a:t>
            </a:r>
          </a:p>
          <a:p>
            <a:r>
              <a:rPr lang="en-US" sz="1300" dirty="0" err="1" smtClean="0"/>
              <a:t>WondLa</a:t>
            </a:r>
            <a:r>
              <a:rPr lang="en-US" sz="1300" dirty="0" smtClean="0"/>
              <a:t>, </a:t>
            </a:r>
            <a:r>
              <a:rPr lang="en-US" sz="1300" u="sng" dirty="0" smtClean="0">
                <a:hlinkClick r:id="rId6"/>
              </a:rPr>
              <a:t>http://wondla.com/</a:t>
            </a:r>
            <a:r>
              <a:rPr lang="en-US" sz="1300" dirty="0" smtClean="0"/>
              <a:t> </a:t>
            </a:r>
          </a:p>
          <a:p>
            <a:r>
              <a:rPr lang="en-US" sz="1300" dirty="0" err="1" smtClean="0"/>
              <a:t>DiTerlizzi’s</a:t>
            </a:r>
            <a:r>
              <a:rPr lang="en-US" sz="1300" dirty="0" smtClean="0"/>
              <a:t> book is remarkable on its own.   But the website offers a visual extension to extend students’ own imaginations.  A very interesting concept – I haven’t checked to see if this book is also available as an ebook, and  - more importantly – if the ebook has the links to the website imbedded.</a:t>
            </a:r>
          </a:p>
          <a:p>
            <a:r>
              <a:rPr lang="en-US" sz="1300" dirty="0" smtClean="0"/>
              <a:t>[</a:t>
            </a:r>
            <a:r>
              <a:rPr lang="en-US" sz="1300" i="1" u="sng" dirty="0" smtClean="0">
                <a:hlinkClick r:id="rId7"/>
              </a:rPr>
              <a:t>SLJ</a:t>
            </a:r>
            <a:r>
              <a:rPr lang="en-US" sz="1300" u="sng" dirty="0" smtClean="0">
                <a:hlinkClick r:id="rId7"/>
              </a:rPr>
              <a:t>, November 2011</a:t>
            </a:r>
            <a:r>
              <a:rPr lang="en-US" sz="1300" dirty="0" smtClean="0"/>
              <a:t>]</a:t>
            </a:r>
          </a:p>
          <a:p>
            <a:r>
              <a:rPr lang="en-US" sz="1300" dirty="0" smtClean="0"/>
              <a:t>“Read Beyond the Lines: </a:t>
            </a:r>
            <a:r>
              <a:rPr lang="en-US" sz="1300" dirty="0" err="1" smtClean="0"/>
              <a:t>Transmedia</a:t>
            </a:r>
            <a:r>
              <a:rPr lang="en-US" sz="1300" dirty="0" smtClean="0"/>
              <a:t>…” by Patrick Carman</a:t>
            </a:r>
          </a:p>
          <a:p>
            <a:r>
              <a:rPr lang="en-US" sz="1300" dirty="0" smtClean="0"/>
              <a:t>“</a:t>
            </a:r>
            <a:r>
              <a:rPr lang="en-US" sz="1300" dirty="0" err="1" smtClean="0"/>
              <a:t>Transmedia</a:t>
            </a:r>
            <a:r>
              <a:rPr lang="en-US" sz="1300" dirty="0" smtClean="0"/>
              <a:t> Trailblazers” by Joy </a:t>
            </a:r>
            <a:r>
              <a:rPr lang="en-US" sz="1300" dirty="0" err="1" smtClean="0"/>
              <a:t>Fleishhacker</a:t>
            </a:r>
            <a:r>
              <a:rPr lang="en-US" sz="1300" dirty="0" smtClean="0"/>
              <a:t> </a:t>
            </a:r>
          </a:p>
          <a:p>
            <a:r>
              <a:rPr lang="en-US" sz="1300" dirty="0" smtClean="0"/>
              <a:t>These articles are together in SLJ.</a:t>
            </a:r>
          </a:p>
          <a:p>
            <a:endParaRPr lang="en-US" dirty="0" smtClean="0"/>
          </a:p>
          <a:p>
            <a:endParaRPr lang="en-US" dirty="0" smtClean="0"/>
          </a:p>
          <a:p>
            <a:endParaRPr lang="en-US" dirty="0" smtClean="0"/>
          </a:p>
          <a:p>
            <a:endParaRPr lang="en-US" dirty="0" smtClean="0"/>
          </a:p>
          <a:p>
            <a:endParaRPr lang="en-US" dirty="0" smtClean="0"/>
          </a:p>
          <a:p>
            <a:r>
              <a:rPr lang="en-US" sz="1300" dirty="0" err="1" smtClean="0"/>
              <a:t>Trueflix</a:t>
            </a:r>
            <a:r>
              <a:rPr lang="en-US" sz="1300" dirty="0" smtClean="0"/>
              <a:t>, </a:t>
            </a:r>
            <a:r>
              <a:rPr lang="en-US" sz="1300" u="sng" dirty="0" smtClean="0">
                <a:hlinkClick r:id="rId3"/>
              </a:rPr>
              <a:t>http://teacher.scholastic.com/products/trueflix_freetrial/index.htm</a:t>
            </a:r>
            <a:r>
              <a:rPr lang="en-US" sz="1300" dirty="0" smtClean="0"/>
              <a:t> </a:t>
            </a:r>
          </a:p>
          <a:p>
            <a:r>
              <a:rPr lang="en-US" sz="1300" dirty="0" smtClean="0"/>
              <a:t>Hugo </a:t>
            </a:r>
            <a:r>
              <a:rPr lang="en-US" sz="1300" dirty="0" err="1" smtClean="0"/>
              <a:t>Cabret</a:t>
            </a:r>
            <a:r>
              <a:rPr lang="en-US" sz="1300" dirty="0" smtClean="0"/>
              <a:t>, </a:t>
            </a:r>
            <a:r>
              <a:rPr lang="en-US" sz="1300" u="sng" dirty="0" smtClean="0">
                <a:hlinkClick r:id="rId4"/>
              </a:rPr>
              <a:t>http://theinventionofhugocabret.com/index.htm</a:t>
            </a:r>
            <a:endParaRPr lang="en-US" sz="1300" dirty="0" smtClean="0"/>
          </a:p>
          <a:p>
            <a:r>
              <a:rPr lang="en-US" sz="1300" dirty="0" smtClean="0"/>
              <a:t>Patrick Carman’s Skeleton Key, </a:t>
            </a:r>
            <a:r>
              <a:rPr lang="en-US" sz="1300" u="sng" dirty="0" smtClean="0">
                <a:hlinkClick r:id="rId5"/>
              </a:rPr>
              <a:t>http://skeletoncreekfans.com/</a:t>
            </a:r>
            <a:endParaRPr lang="en-US" sz="1300" dirty="0" smtClean="0"/>
          </a:p>
          <a:p>
            <a:r>
              <a:rPr lang="en-US" sz="1300" dirty="0" err="1" smtClean="0"/>
              <a:t>WondLa</a:t>
            </a:r>
            <a:r>
              <a:rPr lang="en-US" sz="1300" dirty="0" smtClean="0"/>
              <a:t>, </a:t>
            </a:r>
            <a:r>
              <a:rPr lang="en-US" sz="1300" u="sng" dirty="0" smtClean="0">
                <a:hlinkClick r:id="rId6"/>
              </a:rPr>
              <a:t>http://wondla.com/</a:t>
            </a:r>
            <a:r>
              <a:rPr lang="en-US" sz="1300" dirty="0" smtClean="0"/>
              <a:t> </a:t>
            </a:r>
          </a:p>
          <a:p>
            <a:r>
              <a:rPr lang="en-US" sz="1300" dirty="0" smtClean="0"/>
              <a:t>[</a:t>
            </a:r>
            <a:r>
              <a:rPr lang="en-US" sz="1300" i="1" u="sng" dirty="0" smtClean="0">
                <a:hlinkClick r:id="rId7"/>
              </a:rPr>
              <a:t>SLJ</a:t>
            </a:r>
            <a:r>
              <a:rPr lang="en-US" sz="1300" u="sng" dirty="0" smtClean="0">
                <a:hlinkClick r:id="rId7"/>
              </a:rPr>
              <a:t>, November 2011</a:t>
            </a:r>
            <a:r>
              <a:rPr lang="en-US" sz="1300" dirty="0" smtClean="0"/>
              <a:t>]</a:t>
            </a:r>
          </a:p>
          <a:p>
            <a:r>
              <a:rPr lang="en-US" sz="1300" dirty="0" smtClean="0"/>
              <a:t>“Read Beyond the Lines: </a:t>
            </a:r>
            <a:r>
              <a:rPr lang="en-US" sz="1300" dirty="0" err="1" smtClean="0"/>
              <a:t>Transmedia</a:t>
            </a:r>
            <a:r>
              <a:rPr lang="en-US" sz="1300" dirty="0" smtClean="0"/>
              <a:t>…” by Patrick Carman</a:t>
            </a:r>
          </a:p>
          <a:p>
            <a:r>
              <a:rPr lang="en-US" sz="1300" dirty="0" smtClean="0"/>
              <a:t>“</a:t>
            </a:r>
            <a:r>
              <a:rPr lang="en-US" sz="1300" dirty="0" err="1" smtClean="0"/>
              <a:t>Transmedia</a:t>
            </a:r>
            <a:r>
              <a:rPr lang="en-US" sz="1300" dirty="0" smtClean="0"/>
              <a:t> Trailblazers” by Joy </a:t>
            </a:r>
            <a:r>
              <a:rPr lang="en-US" sz="1300" dirty="0" err="1" smtClean="0"/>
              <a:t>Fleishhacker</a:t>
            </a:r>
            <a:r>
              <a:rPr lang="en-US" sz="1300" dirty="0" smtClean="0"/>
              <a:t> </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It remains true that you get what you pay for – but these online free access points do offer things not available elsewhere.</a:t>
            </a:r>
          </a:p>
          <a:p>
            <a:r>
              <a:rPr lang="en-US" sz="1300" dirty="0" smtClean="0"/>
              <a:t>Gutenberg and the Google products do offer high school students access to resources that may not be available on campus.  However, what they offer is not the same as the printed book – at least at the free access point.  Gutenberg offers scans of books available in the public domain.  Google has scanned an additional percentage of books not available for sale, but the free access is only to pieces of the books.  What students can find through Google may be adequate to their needs – or may not.</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Frances Harris noted at the AASL Preconference that she only has 4 workstations in her library, not enough for all her students to access the internet at once.  So she has kept the many years back of Readers Guide, and maintains her subscription.  She finds the index a much better solution for her students than several online indexes. </a:t>
            </a:r>
          </a:p>
          <a:p>
            <a:r>
              <a:rPr lang="en-US" sz="1300" dirty="0" smtClean="0"/>
              <a:t> </a:t>
            </a:r>
          </a:p>
          <a:p>
            <a:r>
              <a:rPr lang="en-US" sz="1300" dirty="0" smtClean="0"/>
              <a:t>At what point do print encyclopedias become unnecessary? I still use them at the start of every project at all grades through my “seniors”, aka 8</a:t>
            </a:r>
            <a:r>
              <a:rPr lang="en-US" sz="1300" baseline="30000" dirty="0" smtClean="0"/>
              <a:t>th</a:t>
            </a:r>
            <a:r>
              <a:rPr lang="en-US" sz="1300" dirty="0" smtClean="0"/>
              <a:t> graders.  By doing that, I know I have slowed them down enough to get them to actually read the information – and I have built their page-turning skills in hopes that they will still have access to print books when they get to college.</a:t>
            </a:r>
          </a:p>
          <a:p>
            <a:r>
              <a:rPr lang="en-US" sz="1300" dirty="0" smtClean="0"/>
              <a:t> </a:t>
            </a:r>
          </a:p>
          <a:p>
            <a:r>
              <a:rPr lang="en-US" sz="1300" dirty="0" smtClean="0"/>
              <a:t>As you choose which ebooks to buy, consider what the format strengths are for each title.  Pat the Bunny may be an </a:t>
            </a:r>
            <a:r>
              <a:rPr lang="en-US" sz="1300" dirty="0" err="1" smtClean="0"/>
              <a:t>iPad</a:t>
            </a:r>
            <a:r>
              <a:rPr lang="en-US" sz="1300" dirty="0" smtClean="0"/>
              <a:t> app, but the app doesn’t come close to the original book with the sandpaper beard and the fussy fur. Some titles don’t make the transition and keep their original qualities – even if the new app also has strong benefits.</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The statement seems obvious, but the procedures to enact the reality are more challenging.   When I am weeding the shelves, I have several tools to help me: circulation records, condition and publication date.  IF my digital copy is well cataloged, I still have circ records and publication date – but shelf wear will never be obvious.  And it is not yet obvious to me that our systems will keep track of “looks”, meaning the times kids take a book off the shelf to see if it will help them with an assignment.  Those “looks” are the same as the books left lying around the library on tables after a research class.</a:t>
            </a:r>
          </a:p>
          <a:p>
            <a:endParaRPr lang="en-US" dirty="0" smtClean="0"/>
          </a:p>
          <a:p>
            <a:endParaRPr lang="en-US" dirty="0" smtClean="0"/>
          </a:p>
          <a:p>
            <a:endParaRPr lang="en-US" dirty="0" smtClean="0"/>
          </a:p>
          <a:p>
            <a:endParaRPr lang="en-US" dirty="0" smtClean="0"/>
          </a:p>
          <a:p>
            <a:endParaRPr lang="en-US" dirty="0" smtClean="0"/>
          </a:p>
          <a:p>
            <a:pPr defTabSz="966612"/>
            <a:r>
              <a:rPr lang="en-US" sz="1300" dirty="0" smtClean="0"/>
              <a:t>IMAGE: </a:t>
            </a:r>
            <a:r>
              <a:rPr lang="en-US" sz="1300" u="sng" dirty="0" smtClean="0">
                <a:hlinkClick r:id="rId3"/>
              </a:rPr>
              <a:t>http://www.rpls.ws/CE2010/SummerCamp2010/index.htm</a:t>
            </a:r>
            <a:endParaRPr lang="en-US" sz="1300" dirty="0" smtClean="0"/>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Whatever path you take to ebooks, you have to make them as easily findable – or better –for your students.</a:t>
            </a:r>
          </a:p>
          <a:p>
            <a:r>
              <a:rPr lang="en-US" sz="1300" dirty="0" smtClean="0"/>
              <a:t>MARC records are a piece, but what other methods might you use to make sure ALL of your materials are completely accessible.</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In the quest to make your resources as completely obvious and accessible as possible, your catalog records need to be incredibly detailed.  Start with books related to projects you know are coming soon – add complete contents, lists of topics in collective biographies, subjects in the terms your students will think.  Think how you can make your resources completely available to your students.</a:t>
            </a:r>
          </a:p>
          <a:p>
            <a:endParaRPr lang="en-US" dirty="0" smtClean="0"/>
          </a:p>
          <a:p>
            <a:endParaRPr lang="en-US" dirty="0" smtClean="0"/>
          </a:p>
          <a:p>
            <a:endParaRPr lang="en-US" dirty="0" smtClean="0"/>
          </a:p>
          <a:p>
            <a:endParaRPr lang="en-US" dirty="0" smtClean="0"/>
          </a:p>
          <a:p>
            <a:endParaRPr lang="en-US" dirty="0" smtClean="0"/>
          </a:p>
          <a:p>
            <a:r>
              <a:rPr lang="en-US" sz="1300" dirty="0" smtClean="0"/>
              <a:t>IMAGE: </a:t>
            </a:r>
            <a:r>
              <a:rPr lang="en-US" sz="1300" u="sng" dirty="0" smtClean="0">
                <a:hlinkClick r:id="rId3"/>
              </a:rPr>
              <a:t>http://rarefrontier.org/</a:t>
            </a:r>
            <a:r>
              <a:rPr lang="en-US" sz="1300" dirty="0" smtClean="0"/>
              <a:t> </a:t>
            </a:r>
          </a:p>
          <a:p>
            <a:r>
              <a:rPr lang="en-US" sz="1300" dirty="0" smtClean="0"/>
              <a:t>AASL Preconference</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300" dirty="0" smtClean="0"/>
              <a:t>The Ethical </a:t>
            </a:r>
            <a:r>
              <a:rPr lang="en-US" sz="1300" dirty="0" err="1" smtClean="0"/>
              <a:t>Fieldston</a:t>
            </a:r>
            <a:r>
              <a:rPr lang="en-US" sz="1300" dirty="0" smtClean="0"/>
              <a:t> School in NYC has tried an unusual approach – one which you can employ or not.  They looked at their youngest students and realized they really didn’t “get” the Dewey arrangement of the books.  So they started over- with a still subject-oriented system but one without numbers.  They aren’t really recommending that other schools use their system, but they are willing to share their own experiences.  They have named their system after </a:t>
            </a:r>
            <a:r>
              <a:rPr lang="en-US" sz="1300" dirty="0" err="1" smtClean="0"/>
              <a:t>Metis</a:t>
            </a:r>
            <a:r>
              <a:rPr lang="en-US" sz="1300" dirty="0" smtClean="0"/>
              <a:t>, the goddess of Wisdom – and they are beginning to publish their experiences.</a:t>
            </a:r>
          </a:p>
          <a:p>
            <a:r>
              <a:rPr lang="en-US" sz="1300" dirty="0" smtClean="0"/>
              <a:t>METIS, “Why We Don’t Dewey, </a:t>
            </a:r>
            <a:r>
              <a:rPr lang="en-US" sz="1300" u="sng" dirty="0" smtClean="0">
                <a:hlinkClick r:id="rId3"/>
              </a:rPr>
              <a:t>http://eye-fours.blogspot.com/</a:t>
            </a:r>
            <a:r>
              <a:rPr lang="en-US" sz="1300" dirty="0" smtClean="0"/>
              <a:t> </a:t>
            </a:r>
          </a:p>
          <a:p>
            <a:r>
              <a:rPr lang="en-US" sz="1300" dirty="0" smtClean="0"/>
              <a:t>I do see similarities to the beginnings of the LC cataloging system – which was begun as an in-house system for , yes, the Library of Congress, but has become the system for many university libraries because no one had a better idea.  </a:t>
            </a:r>
            <a:r>
              <a:rPr lang="en-US" sz="1300" dirty="0" err="1" smtClean="0"/>
              <a:t>Metis</a:t>
            </a:r>
            <a:r>
              <a:rPr lang="en-US" sz="1300" dirty="0" smtClean="0"/>
              <a:t> is a great idea – but might be a site-specific method, by which I mean that each campus making the experiment would need to choose the subject areas to suit their own students and curriculum.</a:t>
            </a:r>
          </a:p>
          <a:p>
            <a:endParaRPr lang="en-US" dirty="0" smtClean="0"/>
          </a:p>
          <a:p>
            <a:endParaRPr lang="en-US" dirty="0" smtClean="0"/>
          </a:p>
          <a:p>
            <a:endParaRPr lang="en-US" dirty="0" smtClean="0"/>
          </a:p>
          <a:p>
            <a:endParaRPr lang="en-US" dirty="0" smtClean="0"/>
          </a:p>
          <a:p>
            <a:endParaRPr lang="en-US" dirty="0" smtClean="0"/>
          </a:p>
          <a:p>
            <a:r>
              <a:rPr lang="en-US" sz="1300" dirty="0" err="1" smtClean="0"/>
              <a:t>Metis</a:t>
            </a:r>
            <a:r>
              <a:rPr lang="en-US" sz="1300" dirty="0" smtClean="0"/>
              <a:t> = Wisdom</a:t>
            </a:r>
          </a:p>
          <a:p>
            <a:r>
              <a:rPr lang="en-US" sz="1300" dirty="0" smtClean="0"/>
              <a:t>IMAGE: </a:t>
            </a:r>
            <a:r>
              <a:rPr lang="en-US" sz="1300" u="sng" dirty="0" smtClean="0">
                <a:hlinkClick r:id="rId4"/>
              </a:rPr>
              <a:t>http://www.thesocialleader.com/2011/07/wisdom-society/</a:t>
            </a:r>
            <a:r>
              <a:rPr lang="en-US" sz="1300" dirty="0" smtClean="0"/>
              <a:t>  </a:t>
            </a:r>
          </a:p>
          <a:p>
            <a:r>
              <a:rPr lang="en-US" sz="1300" dirty="0" smtClean="0"/>
              <a:t>METIS, “Why We Don’t Dewey, </a:t>
            </a:r>
            <a:r>
              <a:rPr lang="en-US" sz="1300" u="sng" dirty="0" smtClean="0">
                <a:hlinkClick r:id="rId3"/>
              </a:rPr>
              <a:t>http://eye-fours.blogspot.com/</a:t>
            </a:r>
            <a:r>
              <a:rPr lang="en-US" sz="1300" dirty="0" smtClean="0"/>
              <a:t> </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The current collision between librarian ethics and vendor options is direct and confusing.  There are no easy answers, but we all need to pay attention to the ongoing issues.  Privacy of patron records remains a primary tenet of librarianship, even school librarianship – and that is difficult. How we deal with overdue materials is only a small piece of this puzzle, but we all need to consider our policies and practices as we make decisions about digitizing our collections.</a:t>
            </a:r>
          </a:p>
          <a:p>
            <a:endParaRPr lang="en-US" dirty="0" smtClean="0"/>
          </a:p>
          <a:p>
            <a:endParaRPr lang="en-US" dirty="0" smtClean="0"/>
          </a:p>
          <a:p>
            <a:endParaRPr lang="en-US" dirty="0" smtClean="0"/>
          </a:p>
          <a:p>
            <a:endParaRPr lang="en-US" dirty="0" smtClean="0"/>
          </a:p>
          <a:p>
            <a:endParaRPr lang="en-US" dirty="0" smtClean="0"/>
          </a:p>
          <a:p>
            <a:pPr defTabSz="966612"/>
            <a:r>
              <a:rPr lang="en-US" sz="1300" dirty="0" smtClean="0"/>
              <a:t>IMAGE: </a:t>
            </a:r>
            <a:r>
              <a:rPr lang="en-US" sz="1300" u="sng" dirty="0" smtClean="0">
                <a:hlinkClick r:id="rId3"/>
              </a:rPr>
              <a:t>http://www.google.com/imgres?q=privacy&amp;hl=en&amp;gbv=2&amp;biw=1366&amp;bih=654&amp;tbm=isch&amp;tbnid=Sn3rcKFlGlUbPM:&amp;imgrefurl=http://www.law.upenn.edu/blogs/regblog/2011/11/unpopular-privacy-what-must-we-hide.html&amp;docid=VEY6WYTsVEa_tM&amp;imgurl=http://www.law.upenn.edu/blogs/regblog/Privacy.jpg&amp;w=400&amp;h=300&amp;ei=_EoKT8iGNNPMtgeHrpjQBg&amp;zoom=1&amp;iact=rc&amp;dur=2&amp;sig=108753645854199524365&amp;page=2&amp;tbnh=135&amp;tbnw=180&amp;start=23&amp;ndsp=21&amp;ved=1t:429,r:7,s:23&amp;tx=77&amp;ty=77</a:t>
            </a:r>
            <a:r>
              <a:rPr lang="en-US" sz="1300" dirty="0" smtClean="0"/>
              <a:t> </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Filtering is used frequently in independent schools, especially in the lower grades.  Filtering is also not implemented by many independent schools. Whether your school employs filtering or not, the issues raised by tolerance and/or implementation of various personal devices change the campus playing field.  Once personally owned Kindles, Nooks, </a:t>
            </a:r>
            <a:r>
              <a:rPr lang="en-US" sz="1300" dirty="0" err="1" smtClean="0"/>
              <a:t>iPads</a:t>
            </a:r>
            <a:r>
              <a:rPr lang="en-US" sz="1300" dirty="0" smtClean="0"/>
              <a:t>, etc are allowed on campus, issues of filtering become moot – administrators need to recognize this </a:t>
            </a:r>
            <a:r>
              <a:rPr lang="en-US" sz="1300" dirty="0" err="1" smtClean="0"/>
              <a:t>paradign</a:t>
            </a:r>
            <a:r>
              <a:rPr lang="en-US" sz="1300" dirty="0" smtClean="0"/>
              <a:t> shift and students need to be taught how to safely negotiate the 4G world.  </a:t>
            </a:r>
          </a:p>
          <a:p>
            <a:endParaRPr lang="en-US" dirty="0" smtClean="0"/>
          </a:p>
          <a:p>
            <a:endParaRPr lang="en-US" dirty="0" smtClean="0"/>
          </a:p>
          <a:p>
            <a:endParaRPr lang="en-US" dirty="0" smtClean="0"/>
          </a:p>
          <a:p>
            <a:endParaRPr lang="en-US" dirty="0" smtClean="0"/>
          </a:p>
          <a:p>
            <a:endParaRPr lang="en-US" dirty="0" smtClean="0"/>
          </a:p>
          <a:p>
            <a:r>
              <a:rPr lang="en-US" sz="1300" dirty="0" smtClean="0"/>
              <a:t>IMAGE: </a:t>
            </a:r>
            <a:r>
              <a:rPr lang="en-US" sz="1300" u="sng" dirty="0" smtClean="0">
                <a:hlinkClick r:id="rId3"/>
              </a:rPr>
              <a:t>http://www.gta.com/options/contFilterDetails/</a:t>
            </a:r>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Campus policies need to reflect campus changes with respect to personal devices. Whatever AUP and other campus policies you have in place, they will need to be updated.  Given the rapid changes in the playing field, your policies will need to remain “device vague” in order to be as forwardly active as possible.</a:t>
            </a:r>
          </a:p>
          <a:p>
            <a:endParaRPr lang="en-US" dirty="0" smtClean="0"/>
          </a:p>
          <a:p>
            <a:endParaRPr lang="en-US" dirty="0" smtClean="0"/>
          </a:p>
          <a:p>
            <a:endParaRPr lang="en-US" dirty="0" smtClean="0"/>
          </a:p>
          <a:p>
            <a:endParaRPr lang="en-US" dirty="0" smtClean="0"/>
          </a:p>
          <a:p>
            <a:endParaRPr lang="en-US" dirty="0" smtClean="0"/>
          </a:p>
          <a:p>
            <a:pPr defTabSz="966612"/>
            <a:r>
              <a:rPr lang="en-US" sz="1300" dirty="0" smtClean="0"/>
              <a:t>IMAGE: </a:t>
            </a:r>
            <a:r>
              <a:rPr lang="en-US" sz="1300" u="sng" dirty="0" smtClean="0">
                <a:hlinkClick r:id="rId3"/>
              </a:rPr>
              <a:t>http://finance.rpi.edu/update.do?catcenterkey=90</a:t>
            </a:r>
            <a:endParaRPr lang="en-US" sz="1300" dirty="0" smtClean="0"/>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300" dirty="0" smtClean="0"/>
              <a:t>What should a school library look like as we head into the future, physically and virtually?</a:t>
            </a:r>
          </a:p>
          <a:p>
            <a:pPr lvl="0"/>
            <a:r>
              <a:rPr lang="en-US" sz="1300" dirty="0" smtClean="0"/>
              <a:t>How can I make the library resources most easily accessible 24/7 while still providing the requisite support to help students learn how to choose the best research paths and tools?</a:t>
            </a:r>
          </a:p>
          <a:p>
            <a:pPr lvl="0"/>
            <a:r>
              <a:rPr lang="en-US" sz="1300" dirty="0" smtClean="0"/>
              <a:t>What resources make the most sense for my students and my school mission?</a:t>
            </a:r>
          </a:p>
          <a:p>
            <a:pPr lvl="0"/>
            <a:r>
              <a:rPr lang="en-US" sz="1300" dirty="0" smtClean="0"/>
              <a:t>What teaching of these resources is possible on my campus?</a:t>
            </a:r>
          </a:p>
          <a:p>
            <a:pPr lvl="0"/>
            <a:r>
              <a:rPr lang="en-US" sz="1300" dirty="0" smtClean="0"/>
              <a:t>How can I best collaborate with teachers to build a collection that supports curricular needs and teach use of that collection?</a:t>
            </a:r>
          </a:p>
          <a:p>
            <a:pPr lvl="0"/>
            <a:r>
              <a:rPr lang="en-US" sz="1300" dirty="0" smtClean="0"/>
              <a:t>What role do I want my collection to play in the recreational needs of my students?</a:t>
            </a:r>
          </a:p>
          <a:p>
            <a:r>
              <a:rPr lang="en-US" sz="1300" dirty="0" smtClean="0"/>
              <a:t> </a:t>
            </a:r>
          </a:p>
          <a:p>
            <a:endParaRPr lang="en-US" sz="1300" dirty="0" smtClean="0"/>
          </a:p>
          <a:p>
            <a:endParaRPr lang="en-US" sz="1300" dirty="0" smtClean="0"/>
          </a:p>
          <a:p>
            <a:endParaRPr lang="en-US" sz="1300" dirty="0" smtClean="0"/>
          </a:p>
          <a:p>
            <a:endParaRPr lang="en-US" sz="1300" dirty="0" smtClean="0"/>
          </a:p>
          <a:p>
            <a:r>
              <a:rPr lang="en-US" sz="1300" dirty="0" smtClean="0"/>
              <a:t>Laura Pearle, AASL </a:t>
            </a:r>
            <a:r>
              <a:rPr lang="en-US" sz="1300" dirty="0" err="1" smtClean="0"/>
              <a:t>PreConference</a:t>
            </a:r>
            <a:endParaRPr lang="en-US" sz="1300" dirty="0" smtClean="0"/>
          </a:p>
          <a:p>
            <a:r>
              <a:rPr lang="en-US" sz="1300" i="1" dirty="0" smtClean="0"/>
              <a:t>Books, E-Ink, and Databases, Oh My! Collection Development in the 21st Century (BYOL *)</a:t>
            </a:r>
            <a:endParaRPr lang="en-US" sz="1300" dirty="0" smtClean="0"/>
          </a:p>
          <a:p>
            <a:r>
              <a:rPr lang="en-US" sz="1300" i="1" dirty="0" smtClean="0"/>
              <a:t>Presenters: Angela </a:t>
            </a:r>
            <a:r>
              <a:rPr lang="en-US" sz="1300" i="1" dirty="0" err="1" smtClean="0"/>
              <a:t>Carstensen</a:t>
            </a:r>
            <a:r>
              <a:rPr lang="en-US" sz="1300" i="1" dirty="0" smtClean="0"/>
              <a:t>, Buffy Hamilton, Frances Harris, Laura Pearle and Wendy Stephens</a:t>
            </a:r>
            <a:endParaRPr lang="en-US" sz="1300" dirty="0" smtClean="0"/>
          </a:p>
          <a:p>
            <a:endParaRPr lang="en-US" sz="1300" dirty="0" smtClean="0"/>
          </a:p>
          <a:p>
            <a:r>
              <a:rPr lang="en-US" sz="1300" dirty="0" smtClean="0"/>
              <a:t> </a:t>
            </a:r>
          </a:p>
          <a:p>
            <a:r>
              <a:rPr lang="en-US" sz="1300" dirty="0" smtClean="0"/>
              <a:t> </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Your policies need to refer to campus perspectives on free websites, and students need to be taught appropriate safety tools in free online access points.  Privacy will be an ongoing concern for all campus personnel.</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Your selection and collection development policies will have to be more open, including review sources like blogs and other traditionally ignored commentaries.</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The traditional library is an administrator’s dream because it is orderly and manageable, quiet and traditional.</a:t>
            </a:r>
          </a:p>
          <a:p>
            <a:r>
              <a:rPr lang="en-US" sz="1300" dirty="0" smtClean="0"/>
              <a:t>The traditional library is a librarian’s nightmare because  - without tweaking – it gets in the way of the easiest student access.</a:t>
            </a:r>
          </a:p>
          <a:p>
            <a:r>
              <a:rPr lang="en-US" sz="1300" dirty="0" smtClean="0"/>
              <a:t> </a:t>
            </a:r>
          </a:p>
          <a:p>
            <a:r>
              <a:rPr lang="en-US" sz="1300" dirty="0" smtClean="0"/>
              <a:t>Do EVERYTHING you can to make your library materials as accessible as possible.</a:t>
            </a:r>
          </a:p>
          <a:p>
            <a:endParaRPr lang="en-US" dirty="0" smtClean="0"/>
          </a:p>
          <a:p>
            <a:endParaRPr lang="en-US" dirty="0" smtClean="0"/>
          </a:p>
          <a:p>
            <a:endParaRPr lang="en-US" dirty="0" smtClean="0"/>
          </a:p>
          <a:p>
            <a:endParaRPr lang="en-US" dirty="0" smtClean="0"/>
          </a:p>
          <a:p>
            <a:endParaRPr lang="en-US" dirty="0" smtClean="0"/>
          </a:p>
          <a:p>
            <a:r>
              <a:rPr lang="en-US" sz="1300" dirty="0" smtClean="0"/>
              <a:t>Laura Pearle, </a:t>
            </a:r>
            <a:r>
              <a:rPr lang="en-US" sz="1300" dirty="0" err="1" smtClean="0"/>
              <a:t>AASLPreconference</a:t>
            </a:r>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Turn things around. Put the fun stuff up front to draw them in.  Rearrange whatever you can to increase interest and accessibility.</a:t>
            </a:r>
          </a:p>
          <a:p>
            <a:endParaRPr lang="en-US" dirty="0" smtClean="0"/>
          </a:p>
          <a:p>
            <a:endParaRPr lang="en-US" dirty="0" smtClean="0"/>
          </a:p>
          <a:p>
            <a:endParaRPr lang="en-US" dirty="0" smtClean="0"/>
          </a:p>
          <a:p>
            <a:endParaRPr lang="en-US" dirty="0" smtClean="0"/>
          </a:p>
          <a:p>
            <a:endParaRPr lang="en-US" dirty="0" smtClean="0"/>
          </a:p>
          <a:p>
            <a:pPr defTabSz="966612"/>
            <a:r>
              <a:rPr lang="en-US" sz="1300" dirty="0" smtClean="0"/>
              <a:t>IMAGE: </a:t>
            </a:r>
            <a:r>
              <a:rPr lang="en-US" sz="1300" u="sng" dirty="0" smtClean="0">
                <a:hlinkClick r:id="rId3"/>
              </a:rPr>
              <a:t>http://vikkikidd.blogspot.com/2010/10/pop-pop-pop-up.html</a:t>
            </a:r>
            <a:endParaRPr lang="en-US" sz="1300" dirty="0" smtClean="0"/>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This quote is a bit long for a single </a:t>
            </a:r>
            <a:r>
              <a:rPr lang="en-US" sz="1300" dirty="0" err="1" smtClean="0"/>
              <a:t>ppt</a:t>
            </a:r>
            <a:r>
              <a:rPr lang="en-US" sz="1300" dirty="0" smtClean="0"/>
              <a:t> slide – but I couldn’t cut it.  The important part is the idea that Apple sweated every detail of the CUSTOMER EXPERIENCE. </a:t>
            </a:r>
          </a:p>
          <a:p>
            <a:r>
              <a:rPr lang="en-US" sz="1300" b="1" dirty="0" smtClean="0"/>
              <a:t>Have we taken the same care with library services?</a:t>
            </a:r>
            <a:r>
              <a:rPr lang="en-US" sz="1300" dirty="0" smtClean="0"/>
              <a:t>	 </a:t>
            </a:r>
          </a:p>
          <a:p>
            <a:r>
              <a:rPr lang="en-US" sz="1300" dirty="0" smtClean="0"/>
              <a:t>How can you focus your efforts on THE CUSTOMER EXPERIENCE?</a:t>
            </a:r>
          </a:p>
          <a:p>
            <a:endParaRPr lang="en-US" dirty="0" smtClean="0"/>
          </a:p>
          <a:p>
            <a:endParaRPr lang="en-US" dirty="0" smtClean="0"/>
          </a:p>
          <a:p>
            <a:endParaRPr lang="en-US" dirty="0" smtClean="0"/>
          </a:p>
          <a:p>
            <a:endParaRPr lang="en-US" dirty="0" smtClean="0"/>
          </a:p>
          <a:p>
            <a:endParaRPr lang="en-US" dirty="0" smtClean="0"/>
          </a:p>
          <a:p>
            <a:pPr defTabSz="966612"/>
            <a:r>
              <a:rPr lang="en-US" sz="1300" u="sng" dirty="0" smtClean="0">
                <a:hlinkClick r:id="rId3"/>
              </a:rPr>
              <a:t>http://www.schoollibraryjournal.com/slj/printissue/currentissue/892365-427/role_model_lessons_on_leadership.html.csp</a:t>
            </a:r>
            <a:endParaRPr lang="en-US" sz="1300" dirty="0" smtClean="0"/>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When we make reading and access to reading materials easier, we also make it easier for students to write.</a:t>
            </a:r>
          </a:p>
          <a:p>
            <a:endParaRPr lang="en-US" dirty="0" smtClean="0"/>
          </a:p>
          <a:p>
            <a:endParaRPr lang="en-US" dirty="0" smtClean="0"/>
          </a:p>
          <a:p>
            <a:endParaRPr lang="en-US" dirty="0" smtClean="0"/>
          </a:p>
          <a:p>
            <a:endParaRPr lang="en-US" dirty="0" smtClean="0"/>
          </a:p>
          <a:p>
            <a:endParaRPr lang="en-US" dirty="0" smtClean="0"/>
          </a:p>
          <a:p>
            <a:pPr defTabSz="966612"/>
            <a:r>
              <a:rPr lang="en-US" sz="1300" dirty="0" smtClean="0"/>
              <a:t>Mimi Ito, PBS video</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When we want students to seek and read more, we make it easier for them to find.  When they find more interesting facts, they are more likely to construct new understandings, and to present those understandings to their peers.  And then, they are more likely to see even more information.</a:t>
            </a:r>
          </a:p>
          <a:p>
            <a:r>
              <a:rPr lang="en-US" sz="1300" dirty="0" smtClean="0"/>
              <a:t> </a:t>
            </a:r>
          </a:p>
          <a:p>
            <a:r>
              <a:rPr lang="en-US" sz="1300" dirty="0" smtClean="0"/>
              <a:t>Do I have the research to prove this syllogism? No.  But can we as librarians develop that data in our own libraries? Absolutely.  Let’s make it happen!</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Is this balance ball chair a requirement for a successful library? No.  It is merely an example of creative thinking in support of student thought and creativity.  As our libraries change from the quiet places that merely deliver information into the more active areas of information exchange, the furniture may have to change to a more flexible style that perhaps allows a different perspective on traditional methods.</a:t>
            </a:r>
          </a:p>
          <a:p>
            <a:endParaRPr lang="en-US" dirty="0" smtClean="0"/>
          </a:p>
          <a:p>
            <a:endParaRPr lang="en-US" dirty="0" smtClean="0"/>
          </a:p>
          <a:p>
            <a:endParaRPr lang="en-US" dirty="0" smtClean="0"/>
          </a:p>
          <a:p>
            <a:endParaRPr lang="en-US" dirty="0" smtClean="0"/>
          </a:p>
          <a:p>
            <a:endParaRPr lang="en-US" dirty="0" smtClean="0"/>
          </a:p>
          <a:p>
            <a:pPr defTabSz="966612"/>
            <a:r>
              <a:rPr lang="en-US" sz="1300" dirty="0" smtClean="0"/>
              <a:t>IMAGE:  </a:t>
            </a:r>
            <a:r>
              <a:rPr lang="en-US" sz="1300" u="sng" dirty="0" smtClean="0">
                <a:hlinkClick r:id="rId3"/>
              </a:rPr>
              <a:t>http://bestergonomic-chairs.com/gaiam-balance-ball-chair-%E2%80%93-one-of-most-popular-ergonomic-ball-chair/</a:t>
            </a:r>
            <a:r>
              <a:rPr lang="en-US" sz="1300" dirty="0" smtClean="0"/>
              <a:t> </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Use all the options at your disposal to make your library more accessible to your students.</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The road we are on is not smooth or obvious.  The advice to make as many mistakes as possible offers you the chance to explore all the options in the quest to make your library a place of interest, even excitement, for your students.</a:t>
            </a:r>
          </a:p>
          <a:p>
            <a:endParaRPr lang="en-US" dirty="0" smtClean="0"/>
          </a:p>
          <a:p>
            <a:endParaRPr lang="en-US" dirty="0" smtClean="0"/>
          </a:p>
          <a:p>
            <a:endParaRPr lang="en-US" dirty="0" smtClean="0"/>
          </a:p>
          <a:p>
            <a:endParaRPr lang="en-US" dirty="0" smtClean="0"/>
          </a:p>
          <a:p>
            <a:endParaRPr lang="en-US" dirty="0" smtClean="0"/>
          </a:p>
          <a:p>
            <a:r>
              <a:rPr lang="en-US" sz="1300" dirty="0" err="1" smtClean="0"/>
              <a:t>ReEd</a:t>
            </a:r>
            <a:r>
              <a:rPr lang="en-US" sz="1300" dirty="0" smtClean="0"/>
              <a:t> Conference</a:t>
            </a:r>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more searches  a kid did, the better they scored in a number of variables – test scores, attendance, college admission, less likely to drop out.” </a:t>
            </a:r>
            <a:r>
              <a:rPr lang="en-US" dirty="0" err="1" smtClean="0"/>
              <a:t>THEJournal</a:t>
            </a:r>
            <a:r>
              <a:rPr lang="en-US" dirty="0" smtClean="0"/>
              <a:t> Jan2012</a:t>
            </a:r>
          </a:p>
          <a:p>
            <a:r>
              <a:rPr lang="en-US" dirty="0" smtClean="0"/>
              <a:t>The “Netflix factor” – the customization algorithm built</a:t>
            </a:r>
            <a:r>
              <a:rPr lang="en-US" baseline="0" dirty="0" smtClean="0"/>
              <a:t> </a:t>
            </a:r>
            <a:r>
              <a:rPr lang="en-US" dirty="0" smtClean="0"/>
              <a:t>on</a:t>
            </a:r>
            <a:r>
              <a:rPr lang="en-US" baseline="0" dirty="0" smtClean="0"/>
              <a:t> your rental habits that supports their recommendations.  How to implement that in school.</a:t>
            </a:r>
          </a:p>
          <a:p>
            <a:r>
              <a:rPr lang="en-US" sz="1300" dirty="0" smtClean="0"/>
              <a:t>How are you making it easy for your students to access your resources – regardless of format.</a:t>
            </a:r>
          </a:p>
          <a:p>
            <a:endParaRPr lang="en-US" sz="1300" dirty="0" smtClean="0"/>
          </a:p>
          <a:p>
            <a:endParaRPr lang="en-US" sz="1300" dirty="0" smtClean="0"/>
          </a:p>
          <a:p>
            <a:endParaRPr lang="en-US" sz="1300" dirty="0" smtClean="0"/>
          </a:p>
          <a:p>
            <a:endParaRPr lang="en-US" sz="1300" dirty="0" smtClean="0"/>
          </a:p>
          <a:p>
            <a:r>
              <a:rPr lang="en-US" sz="1300" dirty="0" smtClean="0"/>
              <a:t>IMAGE: </a:t>
            </a:r>
            <a:r>
              <a:rPr lang="en-US" sz="1300" u="sng" dirty="0" smtClean="0">
                <a:hlinkClick r:id="rId3"/>
              </a:rPr>
              <a:t>http://ortongillinghamtutor.com/index.htm</a:t>
            </a:r>
            <a:r>
              <a:rPr lang="en-US" sz="1300" dirty="0" smtClean="0"/>
              <a:t> </a:t>
            </a:r>
          </a:p>
          <a:p>
            <a:r>
              <a:rPr lang="en-US" sz="1300" dirty="0" err="1" smtClean="0"/>
              <a:t>THEJournal</a:t>
            </a:r>
            <a:r>
              <a:rPr lang="en-US" sz="1300" dirty="0" smtClean="0"/>
              <a:t> Jan2012, </a:t>
            </a:r>
            <a:r>
              <a:rPr lang="en-US" sz="1300" u="sng" dirty="0" smtClean="0">
                <a:hlinkClick r:id="rId4"/>
              </a:rPr>
              <a:t>http://thejournal.com/research/2012/01/digital-edition_january.aspx</a:t>
            </a:r>
            <a:r>
              <a:rPr lang="en-US" sz="1300" dirty="0" smtClean="0"/>
              <a:t> </a:t>
            </a:r>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Use all the tools in your arsenal to bring the students into your library, to</a:t>
            </a:r>
          </a:p>
          <a:p>
            <a:pPr lvl="0"/>
            <a:r>
              <a:rPr lang="en-US" sz="1300" dirty="0" smtClean="0"/>
              <a:t>allow kids ownership of their own education.</a:t>
            </a:r>
          </a:p>
          <a:p>
            <a:pPr lvl="0"/>
            <a:r>
              <a:rPr lang="en-US" sz="1300" dirty="0" smtClean="0"/>
              <a:t>move from individual expertise to collective and collaborative expertise.</a:t>
            </a:r>
          </a:p>
          <a:p>
            <a:pPr lvl="0"/>
            <a:r>
              <a:rPr lang="en-US" sz="1300" dirty="0" smtClean="0"/>
              <a:t>put the museum of life in the center of their lives, letting them assimilate their understandings of culture present and past. </a:t>
            </a:r>
          </a:p>
          <a:p>
            <a:pPr lvl="0"/>
            <a:r>
              <a:rPr lang="en-US" sz="1300" dirty="0" err="1" smtClean="0"/>
              <a:t>crowdsource</a:t>
            </a:r>
            <a:r>
              <a:rPr lang="en-US" sz="1300" dirty="0" smtClean="0"/>
              <a:t> at YOUR library</a:t>
            </a:r>
            <a:endParaRPr lang="en-US" sz="1300"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Mimi Ito’s PBS program, </a:t>
            </a:r>
            <a:r>
              <a:rPr lang="en-US" sz="1300" i="1" dirty="0" smtClean="0"/>
              <a:t>Digital Media – New Learners in the 21</a:t>
            </a:r>
            <a:r>
              <a:rPr lang="en-US" sz="1300" i="1" baseline="30000" dirty="0" smtClean="0"/>
              <a:t>st</a:t>
            </a:r>
            <a:r>
              <a:rPr lang="en-US" sz="1300" i="1" dirty="0" smtClean="0"/>
              <a:t> Century</a:t>
            </a:r>
            <a:r>
              <a:rPr lang="en-US" sz="1300" dirty="0" smtClean="0"/>
              <a:t> </a:t>
            </a:r>
          </a:p>
          <a:p>
            <a:r>
              <a:rPr lang="en-US" sz="1300" dirty="0" smtClean="0"/>
              <a:t>The full program is liked below.</a:t>
            </a:r>
          </a:p>
          <a:p>
            <a:r>
              <a:rPr lang="en-US" sz="1300" dirty="0" smtClean="0"/>
              <a:t>Technology offers not only student access to information but also student access to tools to make presentations based on their research.</a:t>
            </a:r>
          </a:p>
          <a:p>
            <a:endParaRPr lang="en-US" dirty="0" smtClean="0"/>
          </a:p>
          <a:p>
            <a:endParaRPr lang="en-US" dirty="0" smtClean="0"/>
          </a:p>
          <a:p>
            <a:endParaRPr lang="en-US" dirty="0" smtClean="0"/>
          </a:p>
          <a:p>
            <a:endParaRPr lang="en-US" dirty="0" smtClean="0"/>
          </a:p>
          <a:p>
            <a:endParaRPr lang="en-US" dirty="0" smtClean="0"/>
          </a:p>
          <a:p>
            <a:r>
              <a:rPr lang="en-US" sz="1300" dirty="0" smtClean="0"/>
              <a:t>Mimi Ito, Digital Media – New Learners of the 21</a:t>
            </a:r>
            <a:r>
              <a:rPr lang="en-US" sz="1300" baseline="30000" dirty="0" smtClean="0"/>
              <a:t>st</a:t>
            </a:r>
            <a:r>
              <a:rPr lang="en-US" sz="1300" dirty="0" smtClean="0"/>
              <a:t> Century on PBS</a:t>
            </a:r>
          </a:p>
          <a:p>
            <a:r>
              <a:rPr lang="en-US" sz="1300" u="sng" dirty="0" smtClean="0">
                <a:hlinkClick r:id="rId3"/>
              </a:rPr>
              <a:t>http://video.pbs.org/video/1797357384</a:t>
            </a:r>
            <a:endParaRPr lang="en-US" sz="1300" dirty="0" smtClean="0"/>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612">
              <a:defRPr/>
            </a:pPr>
            <a:r>
              <a:rPr lang="en-US" sz="1300" dirty="0" smtClean="0"/>
              <a:t>2.5 days with 15 friends I didn’t know yet to deconstruct and reconstruct school libraries conceptually developed these and other analogies.  The exercise was messy and confusing but ultimately empowering as we more completely owned the questions that circle around us everyday.  My essay pulling together my thoughts on the weekend  is the last one in </a:t>
            </a:r>
            <a:r>
              <a:rPr lang="en-US" sz="1300" i="1" dirty="0" smtClean="0"/>
              <a:t>School Libraries, What’s Now, What’s Next, What’s Yet to Come</a:t>
            </a:r>
            <a:r>
              <a:rPr lang="en-US" sz="1300" dirty="0" smtClean="0"/>
              <a:t>.  Keep these analogies in mind as we proceed – we’ll be coming back to them later.</a:t>
            </a:r>
            <a:r>
              <a:rPr lang="en-US" sz="1300" i="1" dirty="0" smtClean="0"/>
              <a:t> </a:t>
            </a:r>
            <a:endParaRPr lang="en-US" sz="1300" dirty="0" smtClean="0"/>
          </a:p>
          <a:p>
            <a:endParaRPr lang="en-US" dirty="0" smtClean="0"/>
          </a:p>
          <a:p>
            <a:endParaRPr lang="en-US" dirty="0" smtClean="0"/>
          </a:p>
          <a:p>
            <a:endParaRPr lang="en-US" dirty="0" smtClean="0"/>
          </a:p>
          <a:p>
            <a:endParaRPr lang="en-US" dirty="0" smtClean="0"/>
          </a:p>
          <a:p>
            <a:endParaRPr lang="en-US" dirty="0" smtClean="0"/>
          </a:p>
          <a:p>
            <a:r>
              <a:rPr lang="en-US" sz="1300" dirty="0" smtClean="0"/>
              <a:t>IMAGE: </a:t>
            </a:r>
            <a:r>
              <a:rPr lang="en-US" sz="1300" u="sng" dirty="0" smtClean="0">
                <a:hlinkClick r:id="rId3"/>
              </a:rPr>
              <a:t>http://nextchapter.reimagine-ed.org/</a:t>
            </a:r>
            <a:r>
              <a:rPr lang="en-US" sz="1300" dirty="0" smtClean="0"/>
              <a:t> </a:t>
            </a:r>
          </a:p>
          <a:p>
            <a:r>
              <a:rPr lang="en-US" sz="1300" u="sng" dirty="0" smtClean="0">
                <a:hlinkClick r:id="rId4"/>
              </a:rPr>
              <a:t>http://www.smashwords.com/books/view/96705</a:t>
            </a:r>
            <a:r>
              <a:rPr lang="en-US" sz="1300" dirty="0" smtClean="0"/>
              <a:t>, School Libraries: What’s Now, What’s Next, What’s Yet to Come edited by Kristin </a:t>
            </a:r>
            <a:r>
              <a:rPr lang="en-US" sz="1300" dirty="0" err="1" smtClean="0"/>
              <a:t>Fontinchiaro</a:t>
            </a:r>
            <a:r>
              <a:rPr lang="en-US" sz="1300" dirty="0" smtClean="0"/>
              <a:t> and Buffy Hamilton</a:t>
            </a:r>
          </a:p>
          <a:p>
            <a:endParaRPr lang="en-US" sz="1300" dirty="0" smtClean="0"/>
          </a:p>
          <a:p>
            <a:r>
              <a:rPr lang="en-US" sz="1300" b="1" dirty="0" smtClean="0"/>
              <a:t>W18. Design Thinking: Unlocking the Key to Innovation</a:t>
            </a:r>
            <a:br>
              <a:rPr lang="en-US" sz="1300" b="1" dirty="0" smtClean="0"/>
            </a:br>
            <a:r>
              <a:rPr lang="en-US" sz="1300" dirty="0" smtClean="0"/>
              <a:t>Curious about design thinking? Wonder what might drive innovation in your school or classroom? Passionate, experienced workshop leaders will guide you through the design process as we collectively uncover the issues, identify questions for inquiry, work as teams to ideate and prototype, challenge one another with results, and leave with toolkits for change.</a:t>
            </a:r>
            <a:br>
              <a:rPr lang="en-US" sz="1300" dirty="0" smtClean="0"/>
            </a:br>
            <a:r>
              <a:rPr lang="en-US" sz="1300" i="1" dirty="0" smtClean="0"/>
              <a:t>PRESENTERS: Laura Deisley, The Lovett School (GA); </a:t>
            </a:r>
            <a:r>
              <a:rPr lang="en-US" sz="1300" i="1" dirty="0" err="1" smtClean="0"/>
              <a:t>Trung</a:t>
            </a:r>
            <a:r>
              <a:rPr lang="en-US" sz="1300" i="1" dirty="0" smtClean="0"/>
              <a:t> Le, Cannon Design (IL); Christian Long, Cannon Design / The Third Teacher Plus (OH); Jeff Sharpe, Be Playful Design (TX)</a:t>
            </a:r>
            <a:endParaRPr lang="en-US" sz="1300" dirty="0" smtClean="0"/>
          </a:p>
          <a:p>
            <a:r>
              <a:rPr lang="en-US" sz="1300" i="1" dirty="0" smtClean="0"/>
              <a:t>Wed Feb 29, 1-4pm, </a:t>
            </a:r>
            <a:endParaRPr lang="en-US" sz="1300" dirty="0" smtClean="0"/>
          </a:p>
          <a:p>
            <a:r>
              <a:rPr lang="en-US" sz="1300" i="1" dirty="0" smtClean="0"/>
              <a:t>2012 NAIS Annual Conference, Innovation Workshops</a:t>
            </a:r>
            <a:endParaRPr lang="en-US" sz="1300" dirty="0" smtClean="0"/>
          </a:p>
          <a:p>
            <a:endParaRPr lang="en-US" sz="1300" dirty="0" smtClean="0"/>
          </a:p>
          <a:p>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In her intro to </a:t>
            </a:r>
            <a:r>
              <a:rPr lang="en-US" sz="1300" dirty="0" err="1" smtClean="0"/>
              <a:t>ReEd</a:t>
            </a:r>
            <a:r>
              <a:rPr lang="en-US" sz="1300" dirty="0" smtClean="0"/>
              <a:t>: The Next Chapter, Buffy used the idea of “enchantment” to provoke our thinking.  We have been known to think of libraries as repositories of information, but as we struggle to inspire our students to understand why we are so important, the idea of enchantment becomes more and more useful.  When spontaneous and serendipitous discoveries happen for students with our resources, they are more likely to huddle and remix the information to make it their own in presentations.</a:t>
            </a:r>
          </a:p>
          <a:p>
            <a:endParaRPr lang="en-US" dirty="0" smtClean="0"/>
          </a:p>
          <a:p>
            <a:endParaRPr lang="en-US" dirty="0" smtClean="0"/>
          </a:p>
          <a:p>
            <a:endParaRPr lang="en-US" dirty="0" smtClean="0"/>
          </a:p>
          <a:p>
            <a:endParaRPr lang="en-US" dirty="0" smtClean="0"/>
          </a:p>
          <a:p>
            <a:endParaRPr lang="en-US" dirty="0" smtClean="0"/>
          </a:p>
          <a:p>
            <a:r>
              <a:rPr lang="en-US" sz="1300" dirty="0" err="1" smtClean="0"/>
              <a:t>ReEd</a:t>
            </a:r>
            <a:r>
              <a:rPr lang="en-US" sz="1300" dirty="0" smtClean="0"/>
              <a:t> Conference, </a:t>
            </a:r>
            <a:r>
              <a:rPr lang="en-US" sz="1300" u="sng" dirty="0" smtClean="0">
                <a:hlinkClick r:id="rId3"/>
              </a:rPr>
              <a:t>https://www.facebook.com/reimagineed?sk=wall</a:t>
            </a:r>
            <a:r>
              <a:rPr lang="en-US" sz="1300" dirty="0" smtClean="0"/>
              <a:t> </a:t>
            </a:r>
            <a:endParaRPr lang="en-US"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When I saw a reference in American Libraries to this event at the NYPL, I was intrigued.  After I read the blog post, I was excited.  Wikipedia was trying to strengthen its image by working more with libraries.  There have been several events around the country, but this one had the coolest title!  The idea is that interested folks convene at a library to improve the Wikipedia listings on a specific topic area, a happening or flash mob.  Actually, I would love to write and stage Wikipedia the Musical as a series of vignettes of the research process…</a:t>
            </a:r>
          </a:p>
          <a:p>
            <a:r>
              <a:rPr lang="en-US" sz="1300" dirty="0" smtClean="0"/>
              <a:t> </a:t>
            </a:r>
          </a:p>
          <a:p>
            <a:r>
              <a:rPr lang="en-US" sz="1300" dirty="0" smtClean="0"/>
              <a:t>Still, if we apply the idea to our own situations with students, we come to these bullet points. And if we mix this idea in with the analogies listed above, what student excitement can/could we build?</a:t>
            </a:r>
          </a:p>
          <a:p>
            <a:endParaRPr lang="en-US" sz="1300" dirty="0" smtClean="0"/>
          </a:p>
          <a:p>
            <a:endParaRPr lang="en-US" sz="1300" dirty="0" smtClean="0"/>
          </a:p>
          <a:p>
            <a:endParaRPr lang="en-US" sz="1300" dirty="0" smtClean="0"/>
          </a:p>
          <a:p>
            <a:endParaRPr lang="en-US" sz="1300" dirty="0" smtClean="0"/>
          </a:p>
          <a:p>
            <a:r>
              <a:rPr lang="en-US" sz="1300" u="sng" dirty="0" smtClean="0">
                <a:hlinkClick r:id="rId3"/>
              </a:rPr>
              <a:t>http://www.nypl.org/blog/2011/10/25/wikipedia-musical-review</a:t>
            </a:r>
            <a:r>
              <a:rPr lang="en-US" sz="1300" dirty="0" smtClean="0"/>
              <a:t> </a:t>
            </a:r>
            <a:endParaRPr lang="en-US" sz="1300" dirty="0"/>
          </a:p>
        </p:txBody>
      </p:sp>
      <p:sp>
        <p:nvSpPr>
          <p:cNvPr id="4" name="Slide Number Placeholder 3"/>
          <p:cNvSpPr>
            <a:spLocks noGrp="1"/>
          </p:cNvSpPr>
          <p:nvPr>
            <p:ph type="sldNum" sz="quarter" idx="10"/>
          </p:nvPr>
        </p:nvSpPr>
        <p:spPr/>
        <p:txBody>
          <a:bodyPr/>
          <a:lstStyle/>
          <a:p>
            <a:fld id="{283D05C3-9E5E-48A2-A321-BCC465B48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3D05C3-9E5E-48A2-A321-BCC465B487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32813-A4C8-4290-84CE-116E9B4F768E}" type="datetimeFigureOut">
              <a:rPr lang="en-US" smtClean="0"/>
              <a:pPr/>
              <a:t>1/31/2012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8DE5B-623F-4C0D-8966-641DB69B73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32813-A4C8-4290-84CE-116E9B4F768E}" type="datetimeFigureOut">
              <a:rPr lang="en-US" smtClean="0"/>
              <a:pPr/>
              <a:t>1/31/2012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8DE5B-623F-4C0D-8966-641DB69B73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32813-A4C8-4290-84CE-116E9B4F768E}" type="datetimeFigureOut">
              <a:rPr lang="en-US" smtClean="0"/>
              <a:pPr/>
              <a:t>1/31/2012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8DE5B-623F-4C0D-8966-641DB69B73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32813-A4C8-4290-84CE-116E9B4F768E}" type="datetimeFigureOut">
              <a:rPr lang="en-US" smtClean="0"/>
              <a:pPr/>
              <a:t>1/31/2012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8DE5B-623F-4C0D-8966-641DB69B73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32813-A4C8-4290-84CE-116E9B4F768E}" type="datetimeFigureOut">
              <a:rPr lang="en-US" smtClean="0"/>
              <a:pPr/>
              <a:t>1/31/2012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8DE5B-623F-4C0D-8966-641DB69B73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32813-A4C8-4290-84CE-116E9B4F768E}" type="datetimeFigureOut">
              <a:rPr lang="en-US" smtClean="0"/>
              <a:pPr/>
              <a:t>1/31/2012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8DE5B-623F-4C0D-8966-641DB69B73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32813-A4C8-4290-84CE-116E9B4F768E}" type="datetimeFigureOut">
              <a:rPr lang="en-US" smtClean="0"/>
              <a:pPr/>
              <a:t>1/31/2012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8DE5B-623F-4C0D-8966-641DB69B73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32813-A4C8-4290-84CE-116E9B4F768E}" type="datetimeFigureOut">
              <a:rPr lang="en-US" smtClean="0"/>
              <a:pPr/>
              <a:t>1/31/2012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8DE5B-623F-4C0D-8966-641DB69B73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32813-A4C8-4290-84CE-116E9B4F768E}" type="datetimeFigureOut">
              <a:rPr lang="en-US" smtClean="0"/>
              <a:pPr/>
              <a:t>1/31/2012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8DE5B-623F-4C0D-8966-641DB69B73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32813-A4C8-4290-84CE-116E9B4F768E}" type="datetimeFigureOut">
              <a:rPr lang="en-US" smtClean="0"/>
              <a:pPr/>
              <a:t>1/31/2012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8DE5B-623F-4C0D-8966-641DB69B73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32813-A4C8-4290-84CE-116E9B4F768E}" type="datetimeFigureOut">
              <a:rPr lang="en-US" smtClean="0"/>
              <a:pPr/>
              <a:t>1/31/2012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8DE5B-623F-4C0D-8966-641DB69B73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32813-A4C8-4290-84CE-116E9B4F768E}" type="datetimeFigureOut">
              <a:rPr lang="en-US" smtClean="0"/>
              <a:pPr/>
              <a:t>1/31/2012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8DE5B-623F-4C0D-8966-641DB69B73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www.libraryideas.com/freading.html" TargetMode="Externa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olutions.3m.com/wps/portal/3M/en_US/3MLibrarySystems/Home/Products/Cloud+Librar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schoollibraryjournal.com/slj/printissue/currentissue/892422-427/read_beyond_the_lines_transmediaand.html.cs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islpe.weebly.com/professional-guidelines.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islpe.org/" TargetMode="External"/><Relationship Id="rId2" Type="http://schemas.openxmlformats.org/officeDocument/2006/relationships/hyperlink" Target="http://www.strongschoollibrarie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From </a:t>
            </a:r>
            <a:r>
              <a:rPr lang="en-US" dirty="0" err="1" smtClean="0"/>
              <a:t>ebooks</a:t>
            </a:r>
            <a:r>
              <a:rPr lang="en-US" dirty="0" smtClean="0"/>
              <a:t> to Wikipedia the Musical</a:t>
            </a:r>
            <a:endParaRPr lang="en-US" dirty="0"/>
          </a:p>
        </p:txBody>
      </p:sp>
      <p:pic>
        <p:nvPicPr>
          <p:cNvPr id="6" name="Picture 5" descr="WIKILPA_img_assist_custom.jpg"/>
          <p:cNvPicPr>
            <a:picLocks noChangeAspect="1"/>
          </p:cNvPicPr>
          <p:nvPr/>
        </p:nvPicPr>
        <p:blipFill>
          <a:blip r:embed="rId3" cstate="print"/>
          <a:stretch>
            <a:fillRect/>
          </a:stretch>
        </p:blipFill>
        <p:spPr>
          <a:xfrm>
            <a:off x="1905000" y="1219200"/>
            <a:ext cx="5143500" cy="4019550"/>
          </a:xfrm>
          <a:prstGeom prst="rect">
            <a:avLst/>
          </a:prstGeom>
        </p:spPr>
      </p:pic>
      <p:sp>
        <p:nvSpPr>
          <p:cNvPr id="11" name="TextBox 10"/>
          <p:cNvSpPr txBox="1"/>
          <p:nvPr/>
        </p:nvSpPr>
        <p:spPr>
          <a:xfrm>
            <a:off x="1752600" y="5562600"/>
            <a:ext cx="5638800" cy="369332"/>
          </a:xfrm>
          <a:prstGeom prst="rect">
            <a:avLst/>
          </a:prstGeom>
          <a:noFill/>
        </p:spPr>
        <p:txBody>
          <a:bodyPr wrap="square" rtlCol="0">
            <a:spAutoFit/>
          </a:bodyPr>
          <a:lstStyle/>
          <a:p>
            <a:r>
              <a:rPr lang="en-US" dirty="0" smtClean="0"/>
              <a:t>Dorcas Hand – Feb. 2, 2012 – ISASW Conference, Houston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If a child saw a library as a video game, how would they level up?</a:t>
            </a:r>
            <a:endParaRPr lang="en-US" dirty="0"/>
          </a:p>
        </p:txBody>
      </p:sp>
      <p:pic>
        <p:nvPicPr>
          <p:cNvPr id="4" name="Content Placeholder 3" descr="883 Serious-Games.jpg"/>
          <p:cNvPicPr>
            <a:picLocks noGrp="1" noChangeAspect="1"/>
          </p:cNvPicPr>
          <p:nvPr>
            <p:ph idx="1"/>
          </p:nvPr>
        </p:nvPicPr>
        <p:blipFill>
          <a:blip r:embed="rId3" cstate="print"/>
          <a:stretch>
            <a:fillRect/>
          </a:stretch>
        </p:blipFill>
        <p:spPr>
          <a:xfrm>
            <a:off x="2667000" y="2401094"/>
            <a:ext cx="3810000" cy="29241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don’t our </a:t>
            </a:r>
            <a:r>
              <a:rPr lang="en-US" sz="3200" dirty="0" smtClean="0"/>
              <a:t>schools [and libraries] </a:t>
            </a:r>
            <a:br>
              <a:rPr lang="en-US" sz="3200" dirty="0" smtClean="0"/>
            </a:br>
            <a:r>
              <a:rPr lang="en-US" sz="3200" dirty="0" smtClean="0"/>
              <a:t>work </a:t>
            </a:r>
            <a:r>
              <a:rPr lang="en-US" sz="3200" dirty="0" smtClean="0"/>
              <a:t>more like </a:t>
            </a:r>
            <a:r>
              <a:rPr lang="en-US" sz="3200" dirty="0" smtClean="0"/>
              <a:t>an </a:t>
            </a:r>
            <a:r>
              <a:rPr lang="en-US" sz="3200" dirty="0" smtClean="0"/>
              <a:t>online game?</a:t>
            </a:r>
            <a:endParaRPr lang="en-US" sz="3200" dirty="0"/>
          </a:p>
        </p:txBody>
      </p:sp>
      <p:sp>
        <p:nvSpPr>
          <p:cNvPr id="3" name="Content Placeholder 2"/>
          <p:cNvSpPr>
            <a:spLocks noGrp="1"/>
          </p:cNvSpPr>
          <p:nvPr>
            <p:ph idx="1"/>
          </p:nvPr>
        </p:nvSpPr>
        <p:spPr/>
        <p:txBody>
          <a:bodyPr>
            <a:normAutofit lnSpcReduction="10000"/>
          </a:bodyPr>
          <a:lstStyle/>
          <a:p>
            <a:pPr>
              <a:buNone/>
            </a:pPr>
            <a:r>
              <a:rPr lang="en-US" dirty="0" smtClean="0"/>
              <a:t>In </a:t>
            </a:r>
            <a:r>
              <a:rPr lang="en-US" dirty="0" smtClean="0"/>
              <a:t>the </a:t>
            </a:r>
            <a:r>
              <a:rPr lang="en-US" dirty="0" smtClean="0"/>
              <a:t>best-designed games</a:t>
            </a:r>
            <a:r>
              <a:rPr lang="en-US" dirty="0" smtClean="0"/>
              <a:t>, our engagement is perfectly optimized: we have important work </a:t>
            </a:r>
            <a:r>
              <a:rPr lang="en-US" dirty="0" smtClean="0"/>
              <a:t>to do</a:t>
            </a:r>
            <a:r>
              <a:rPr lang="en-US" dirty="0" smtClean="0"/>
              <a:t>, we’re surrounded by potential collaborators, and we learn quickly and </a:t>
            </a:r>
            <a:r>
              <a:rPr lang="en-US" dirty="0" smtClean="0"/>
              <a:t>in a </a:t>
            </a:r>
            <a:r>
              <a:rPr lang="en-US" dirty="0" smtClean="0"/>
              <a:t>low-risk environment. When we’re playing a good online game, we </a:t>
            </a:r>
            <a:r>
              <a:rPr lang="en-US" dirty="0" smtClean="0"/>
              <a:t>get constant </a:t>
            </a:r>
            <a:r>
              <a:rPr lang="en-US" dirty="0" smtClean="0"/>
              <a:t>useful feedback, we turbo-charge the neurochemistry that </a:t>
            </a:r>
            <a:r>
              <a:rPr lang="en-US" dirty="0" smtClean="0"/>
              <a:t>makes challenge </a:t>
            </a:r>
            <a:r>
              <a:rPr lang="en-US" dirty="0" smtClean="0"/>
              <a:t>fun, and we feel an insatiable curiosity about the world around us</a:t>
            </a:r>
            <a:r>
              <a:rPr lang="en-US" dirty="0" smtClean="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2286000"/>
          <a:ext cx="8077200" cy="3962399"/>
        </p:xfrm>
        <a:graphic>
          <a:graphicData uri="http://schemas.openxmlformats.org/drawingml/2006/table">
            <a:tbl>
              <a:tblPr firstRow="1" bandRow="1">
                <a:tableStyleId>{5C22544A-7EE6-4342-B048-85BDC9FD1C3A}</a:tableStyleId>
              </a:tblPr>
              <a:tblGrid>
                <a:gridCol w="4038600"/>
                <a:gridCol w="4038600"/>
              </a:tblGrid>
              <a:tr h="590884">
                <a:tc gridSpan="2">
                  <a:txBody>
                    <a:bodyPr/>
                    <a:lstStyle/>
                    <a:p>
                      <a:pPr algn="ctr"/>
                      <a:r>
                        <a:rPr lang="en-US" sz="2800" dirty="0" err="1" smtClean="0"/>
                        <a:t>Ebook</a:t>
                      </a:r>
                      <a:r>
                        <a:rPr lang="en-US" sz="2800" dirty="0" smtClean="0"/>
                        <a:t> issues in context</a:t>
                      </a:r>
                      <a:endParaRPr lang="en-US" sz="2800" dirty="0"/>
                    </a:p>
                  </a:txBody>
                  <a:tcPr/>
                </a:tc>
                <a:tc hMerge="1">
                  <a:txBody>
                    <a:bodyPr/>
                    <a:lstStyle/>
                    <a:p>
                      <a:endParaRPr lang="en-US" sz="2800" dirty="0"/>
                    </a:p>
                  </a:txBody>
                  <a:tcPr/>
                </a:tc>
              </a:tr>
              <a:tr h="1007979">
                <a:tc>
                  <a:txBody>
                    <a:bodyPr/>
                    <a:lstStyle/>
                    <a:p>
                      <a:r>
                        <a:rPr lang="en-US" sz="2800" dirty="0" smtClean="0"/>
                        <a:t>Vendors &amp; Cost/</a:t>
                      </a:r>
                    </a:p>
                    <a:p>
                      <a:r>
                        <a:rPr lang="en-US" sz="2800" dirty="0" smtClean="0"/>
                        <a:t>Ownership v. Subscription</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What to keep in what format?</a:t>
                      </a:r>
                      <a:endParaRPr lang="en-US" dirty="0"/>
                    </a:p>
                  </a:txBody>
                  <a:tcPr/>
                </a:tc>
              </a:tr>
              <a:tr h="590884">
                <a:tc>
                  <a:txBody>
                    <a:bodyPr/>
                    <a:lstStyle/>
                    <a:p>
                      <a:r>
                        <a:rPr lang="en-US" sz="2800" dirty="0" smtClean="0"/>
                        <a:t>Devices &amp;  Access</a:t>
                      </a:r>
                      <a:endParaRPr lang="en-US" sz="2800" dirty="0"/>
                    </a:p>
                  </a:txBody>
                  <a:tcPr/>
                </a:tc>
                <a:tc>
                  <a:txBody>
                    <a:bodyPr/>
                    <a:lstStyle/>
                    <a:p>
                      <a:r>
                        <a:rPr lang="en-US" sz="2800" dirty="0" smtClean="0"/>
                        <a:t>Weeding</a:t>
                      </a:r>
                      <a:endParaRPr lang="en-US" sz="2800" dirty="0"/>
                    </a:p>
                  </a:txBody>
                  <a:tcPr/>
                </a:tc>
              </a:tr>
              <a:tr h="590884">
                <a:tc>
                  <a:txBody>
                    <a:bodyPr/>
                    <a:lstStyle/>
                    <a:p>
                      <a:r>
                        <a:rPr lang="en-US" sz="2800" dirty="0" smtClean="0"/>
                        <a:t>Equity</a:t>
                      </a:r>
                      <a:endParaRPr lang="en-US" sz="2800" dirty="0"/>
                    </a:p>
                  </a:txBody>
                  <a:tcPr/>
                </a:tc>
                <a:tc>
                  <a:txBody>
                    <a:bodyPr/>
                    <a:lstStyle/>
                    <a:p>
                      <a:r>
                        <a:rPr lang="en-US" sz="2800" dirty="0" smtClean="0"/>
                        <a:t>Cataloging</a:t>
                      </a:r>
                      <a:endParaRPr lang="en-US" sz="2800" dirty="0"/>
                    </a:p>
                  </a:txBody>
                  <a:tcPr/>
                </a:tc>
              </a:tr>
              <a:tr h="590884">
                <a:tc>
                  <a:txBody>
                    <a:bodyPr/>
                    <a:lstStyle/>
                    <a:p>
                      <a:r>
                        <a:rPr lang="en-US" sz="2800" dirty="0" err="1" smtClean="0"/>
                        <a:t>Transmedia</a:t>
                      </a:r>
                      <a:endParaRPr lang="en-US" sz="2800" dirty="0"/>
                    </a:p>
                  </a:txBody>
                  <a:tcPr/>
                </a:tc>
                <a:tc>
                  <a:txBody>
                    <a:bodyPr/>
                    <a:lstStyle/>
                    <a:p>
                      <a:r>
                        <a:rPr lang="en-US" sz="2800" dirty="0" smtClean="0"/>
                        <a:t>Filtering</a:t>
                      </a:r>
                      <a:endParaRPr lang="en-US" sz="2800" dirty="0"/>
                    </a:p>
                  </a:txBody>
                  <a:tcPr/>
                </a:tc>
              </a:tr>
              <a:tr h="590884">
                <a:tc>
                  <a:txBody>
                    <a:bodyPr/>
                    <a:lstStyle/>
                    <a:p>
                      <a:r>
                        <a:rPr lang="en-US" sz="2800" dirty="0" smtClean="0"/>
                        <a:t>FREE</a:t>
                      </a:r>
                      <a:endParaRPr lang="en-US" sz="2800" dirty="0"/>
                    </a:p>
                  </a:txBody>
                  <a:tcPr/>
                </a:tc>
                <a:tc>
                  <a:txBody>
                    <a:bodyPr/>
                    <a:lstStyle/>
                    <a:p>
                      <a:r>
                        <a:rPr lang="en-US" sz="2800" dirty="0" smtClean="0"/>
                        <a:t>Policies</a:t>
                      </a:r>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Vendors &amp; Cost</a:t>
            </a:r>
            <a:endParaRPr lang="en-US" dirty="0"/>
          </a:p>
        </p:txBody>
      </p:sp>
      <p:pic>
        <p:nvPicPr>
          <p:cNvPr id="12" name="Content Placeholder 11" descr="10 Freading_spsn.jpg"/>
          <p:cNvPicPr>
            <a:picLocks noGrp="1" noChangeAspect="1"/>
          </p:cNvPicPr>
          <p:nvPr>
            <p:ph sz="half" idx="2"/>
          </p:nvPr>
        </p:nvPicPr>
        <p:blipFill>
          <a:blip r:embed="rId3" cstate="print"/>
          <a:stretch>
            <a:fillRect/>
          </a:stretch>
        </p:blipFill>
        <p:spPr>
          <a:xfrm>
            <a:off x="457200" y="3429000"/>
            <a:ext cx="952500" cy="885825"/>
          </a:xfrm>
        </p:spPr>
      </p:pic>
      <p:pic>
        <p:nvPicPr>
          <p:cNvPr id="7" name="Content Placeholder 3" descr="new normal.jpg"/>
          <p:cNvPicPr>
            <a:picLocks noGrp="1" noChangeAspect="1"/>
          </p:cNvPicPr>
          <p:nvPr>
            <p:ph sz="half" idx="1"/>
          </p:nvPr>
        </p:nvPicPr>
        <p:blipFill>
          <a:blip r:embed="rId4" cstate="print"/>
          <a:stretch>
            <a:fillRect/>
          </a:stretch>
        </p:blipFill>
        <p:spPr>
          <a:xfrm>
            <a:off x="381000" y="1600200"/>
            <a:ext cx="3219450" cy="1419225"/>
          </a:xfrm>
        </p:spPr>
      </p:pic>
      <p:sp>
        <p:nvSpPr>
          <p:cNvPr id="10" name="TextBox 9"/>
          <p:cNvSpPr txBox="1"/>
          <p:nvPr/>
        </p:nvSpPr>
        <p:spPr>
          <a:xfrm>
            <a:off x="381000" y="4419600"/>
            <a:ext cx="3810000" cy="861774"/>
          </a:xfrm>
          <a:prstGeom prst="rect">
            <a:avLst/>
          </a:prstGeom>
          <a:noFill/>
        </p:spPr>
        <p:txBody>
          <a:bodyPr wrap="square" rtlCol="0">
            <a:spAutoFit/>
          </a:bodyPr>
          <a:lstStyle/>
          <a:p>
            <a:r>
              <a:rPr lang="en-US" dirty="0" smtClean="0"/>
              <a:t>Pay-per-view ebooks – not quite ready for K-12 prime time</a:t>
            </a:r>
          </a:p>
          <a:p>
            <a:r>
              <a:rPr lang="en-US" sz="1400" dirty="0" smtClean="0">
                <a:hlinkClick r:id="rId5"/>
              </a:rPr>
              <a:t>http://www.libraryideas.com/freading.html</a:t>
            </a:r>
            <a:r>
              <a:rPr lang="en-US" sz="1400" dirty="0" smtClean="0"/>
              <a:t> </a:t>
            </a:r>
            <a:endParaRPr lang="en-US" sz="1400" dirty="0"/>
          </a:p>
        </p:txBody>
      </p:sp>
      <p:sp>
        <p:nvSpPr>
          <p:cNvPr id="13" name="TextBox 12"/>
          <p:cNvSpPr txBox="1"/>
          <p:nvPr/>
        </p:nvSpPr>
        <p:spPr>
          <a:xfrm>
            <a:off x="4724400" y="1752600"/>
            <a:ext cx="3886200" cy="1754326"/>
          </a:xfrm>
          <a:prstGeom prst="rect">
            <a:avLst/>
          </a:prstGeom>
          <a:noFill/>
        </p:spPr>
        <p:txBody>
          <a:bodyPr wrap="square" rtlCol="0">
            <a:spAutoFit/>
          </a:bodyPr>
          <a:lstStyle/>
          <a:p>
            <a:r>
              <a:rPr lang="en-US" b="1" dirty="0" smtClean="0"/>
              <a:t>The Next Big Thing</a:t>
            </a:r>
            <a:r>
              <a:rPr lang="en-US" dirty="0" smtClean="0"/>
              <a:t>: “Buyer Beware: ebooks are a key purchase, but not by single libraries.”  </a:t>
            </a:r>
          </a:p>
          <a:p>
            <a:r>
              <a:rPr lang="en-US" i="1" dirty="0" smtClean="0"/>
              <a:t>[Chris Harris, SLJ, October 2011)]</a:t>
            </a:r>
          </a:p>
          <a:p>
            <a:endParaRPr lang="en-US" i="1" dirty="0" smtClean="0"/>
          </a:p>
          <a:p>
            <a:r>
              <a:rPr lang="en-US" i="1" dirty="0" smtClean="0"/>
              <a:t>Think CONSORTIUM…</a:t>
            </a:r>
            <a:endParaRPr lang="en-US" i="1" dirty="0"/>
          </a:p>
        </p:txBody>
      </p:sp>
      <p:sp>
        <p:nvSpPr>
          <p:cNvPr id="8" name="TextBox 7"/>
          <p:cNvSpPr txBox="1"/>
          <p:nvPr/>
        </p:nvSpPr>
        <p:spPr>
          <a:xfrm>
            <a:off x="2209800" y="3962400"/>
            <a:ext cx="1371600" cy="381000"/>
          </a:xfrm>
          <a:prstGeom prst="rect">
            <a:avLst/>
          </a:prstGeom>
          <a:noFill/>
        </p:spPr>
        <p:txBody>
          <a:bodyPr wrap="square" rtlCol="0">
            <a:spAutoFit/>
          </a:bodyPr>
          <a:lstStyle/>
          <a:p>
            <a:r>
              <a:rPr lang="en-US" dirty="0" smtClean="0"/>
              <a:t>New models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 v. Subscription</a:t>
            </a:r>
            <a:endParaRPr lang="en-US" dirty="0"/>
          </a:p>
        </p:txBody>
      </p:sp>
      <p:sp>
        <p:nvSpPr>
          <p:cNvPr id="11" name="Content Placeholder 10"/>
          <p:cNvSpPr>
            <a:spLocks noGrp="1"/>
          </p:cNvSpPr>
          <p:nvPr>
            <p:ph idx="1"/>
          </p:nvPr>
        </p:nvSpPr>
        <p:spPr/>
        <p:txBody>
          <a:bodyPr/>
          <a:lstStyle/>
          <a:p>
            <a:pPr>
              <a:buNone/>
            </a:pPr>
            <a:endParaRPr lang="en-US" dirty="0"/>
          </a:p>
        </p:txBody>
      </p:sp>
      <p:pic>
        <p:nvPicPr>
          <p:cNvPr id="6" name="Picture 5" descr="OLD_3MLogo_35pt_74x48.gif"/>
          <p:cNvPicPr>
            <a:picLocks noChangeAspect="1"/>
          </p:cNvPicPr>
          <p:nvPr/>
        </p:nvPicPr>
        <p:blipFill>
          <a:blip r:embed="rId3" cstate="print"/>
          <a:stretch>
            <a:fillRect/>
          </a:stretch>
        </p:blipFill>
        <p:spPr>
          <a:xfrm>
            <a:off x="381000" y="4114800"/>
            <a:ext cx="1409700" cy="914400"/>
          </a:xfrm>
          <a:prstGeom prst="rect">
            <a:avLst/>
          </a:prstGeom>
        </p:spPr>
      </p:pic>
      <p:sp>
        <p:nvSpPr>
          <p:cNvPr id="7" name="Rectangle 6"/>
          <p:cNvSpPr/>
          <p:nvPr/>
        </p:nvSpPr>
        <p:spPr>
          <a:xfrm>
            <a:off x="1676400" y="4419600"/>
            <a:ext cx="1423403" cy="369332"/>
          </a:xfrm>
          <a:prstGeom prst="rect">
            <a:avLst/>
          </a:prstGeom>
        </p:spPr>
        <p:txBody>
          <a:bodyPr wrap="none">
            <a:spAutoFit/>
          </a:bodyPr>
          <a:lstStyle/>
          <a:p>
            <a:r>
              <a:rPr lang="en-US" dirty="0" smtClean="0"/>
              <a:t>Cloud Library</a:t>
            </a:r>
            <a:endParaRPr lang="en-US" dirty="0"/>
          </a:p>
        </p:txBody>
      </p:sp>
      <p:sp>
        <p:nvSpPr>
          <p:cNvPr id="8" name="Rectangle 7"/>
          <p:cNvSpPr/>
          <p:nvPr/>
        </p:nvSpPr>
        <p:spPr>
          <a:xfrm>
            <a:off x="609600" y="4876800"/>
            <a:ext cx="4419600" cy="215444"/>
          </a:xfrm>
          <a:prstGeom prst="rect">
            <a:avLst/>
          </a:prstGeom>
        </p:spPr>
        <p:txBody>
          <a:bodyPr wrap="square">
            <a:spAutoFit/>
          </a:bodyPr>
          <a:lstStyle/>
          <a:p>
            <a:r>
              <a:rPr lang="en-US" sz="800" dirty="0" smtClean="0">
                <a:hlinkClick r:id="rId4"/>
              </a:rPr>
              <a:t>http://solutions.3m.com/wps/portal/3M/en_US/3MLibrarySystems/Home/Products/Cloud+Library/</a:t>
            </a:r>
            <a:r>
              <a:rPr lang="en-US" sz="800" dirty="0" smtClean="0"/>
              <a:t> </a:t>
            </a:r>
            <a:endParaRPr lang="en-US" sz="800" dirty="0"/>
          </a:p>
        </p:txBody>
      </p:sp>
      <p:pic>
        <p:nvPicPr>
          <p:cNvPr id="9" name="Picture 8" descr="banner_redesign_final_2.jpg"/>
          <p:cNvPicPr>
            <a:picLocks noChangeAspect="1"/>
          </p:cNvPicPr>
          <p:nvPr/>
        </p:nvPicPr>
        <p:blipFill>
          <a:blip r:embed="rId5" cstate="print"/>
          <a:stretch>
            <a:fillRect/>
          </a:stretch>
        </p:blipFill>
        <p:spPr>
          <a:xfrm>
            <a:off x="609600" y="2895600"/>
            <a:ext cx="3657600" cy="52251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a:t>
            </a:r>
            <a:r>
              <a:rPr lang="en-US" dirty="0" err="1" smtClean="0"/>
              <a:t>ebook</a:t>
            </a:r>
            <a:r>
              <a:rPr lang="en-US" dirty="0" smtClean="0"/>
              <a:t> collection? I</a:t>
            </a:r>
            <a:br>
              <a:rPr lang="en-US" dirty="0" smtClean="0"/>
            </a:br>
            <a:r>
              <a:rPr lang="en-US" sz="3600" i="1" dirty="0" smtClean="0"/>
              <a:t>[</a:t>
            </a:r>
            <a:r>
              <a:rPr lang="en-US" sz="3600" i="1" dirty="0" err="1" smtClean="0"/>
              <a:t>ebrary</a:t>
            </a:r>
            <a:r>
              <a:rPr lang="en-US" sz="3600" i="1" dirty="0" smtClean="0"/>
              <a:t>, EBSCO, Follett, …]</a:t>
            </a:r>
            <a:endParaRPr lang="en-US" sz="3600" i="1" dirty="0"/>
          </a:p>
        </p:txBody>
      </p:sp>
      <p:sp>
        <p:nvSpPr>
          <p:cNvPr id="3" name="Content Placeholder 2"/>
          <p:cNvSpPr>
            <a:spLocks noGrp="1"/>
          </p:cNvSpPr>
          <p:nvPr>
            <p:ph idx="1"/>
          </p:nvPr>
        </p:nvSpPr>
        <p:spPr/>
        <p:txBody>
          <a:bodyPr>
            <a:normAutofit/>
          </a:bodyPr>
          <a:lstStyle/>
          <a:p>
            <a:pPr>
              <a:buNone/>
            </a:pPr>
            <a:r>
              <a:rPr lang="en-US" dirty="0" smtClean="0"/>
              <a:t>Student perspective</a:t>
            </a:r>
          </a:p>
          <a:p>
            <a:r>
              <a:rPr lang="en-US" sz="3000" dirty="0" smtClean="0"/>
              <a:t>Is the product intuitive for me?</a:t>
            </a:r>
          </a:p>
          <a:p>
            <a:r>
              <a:rPr lang="en-US" sz="3000" dirty="0" smtClean="0"/>
              <a:t>Must I be taught the “how-to access” skills in addition to research skills?</a:t>
            </a:r>
          </a:p>
          <a:p>
            <a:r>
              <a:rPr lang="en-US" sz="3000" dirty="0" smtClean="0"/>
              <a:t>Can I download it to my own </a:t>
            </a:r>
            <a:r>
              <a:rPr lang="en-US" sz="3000" dirty="0" err="1" smtClean="0"/>
              <a:t>ereading</a:t>
            </a:r>
            <a:r>
              <a:rPr lang="en-US" sz="3000" dirty="0" smtClean="0"/>
              <a:t> device?</a:t>
            </a:r>
          </a:p>
          <a:p>
            <a:r>
              <a:rPr lang="en-US" sz="3000" dirty="0" smtClean="0"/>
              <a:t>Can I read it at the same time as others in my class?</a:t>
            </a:r>
          </a:p>
          <a:p>
            <a:pPr>
              <a:buNone/>
            </a:pP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t>
            </a:r>
            <a:r>
              <a:rPr lang="en-US" dirty="0" err="1" smtClean="0"/>
              <a:t>ebook</a:t>
            </a:r>
            <a:r>
              <a:rPr lang="en-US" dirty="0" smtClean="0"/>
              <a:t> collection? II</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Library Management perspective</a:t>
            </a:r>
          </a:p>
          <a:p>
            <a:r>
              <a:rPr lang="en-US" sz="3000" dirty="0" smtClean="0"/>
              <a:t>Do we own ebooks we purchase?</a:t>
            </a:r>
          </a:p>
          <a:p>
            <a:r>
              <a:rPr lang="en-US" sz="3000" dirty="0" smtClean="0"/>
              <a:t>To which digital device(s) can users download ?</a:t>
            </a:r>
          </a:p>
          <a:p>
            <a:r>
              <a:rPr lang="en-US" sz="3000" dirty="0" smtClean="0"/>
              <a:t>Does the </a:t>
            </a:r>
            <a:r>
              <a:rPr lang="en-US" sz="3000" dirty="0" err="1" smtClean="0"/>
              <a:t>ebook</a:t>
            </a:r>
            <a:r>
              <a:rPr lang="en-US" sz="3000" dirty="0" smtClean="0"/>
              <a:t> vendor provide MARC records?</a:t>
            </a:r>
          </a:p>
          <a:p>
            <a:r>
              <a:rPr lang="en-US" sz="3000" dirty="0" smtClean="0"/>
              <a:t>How intuitive are the ordering &amp; management pages?</a:t>
            </a:r>
          </a:p>
          <a:p>
            <a:r>
              <a:rPr lang="en-US" sz="3000" dirty="0" smtClean="0"/>
              <a:t>With which publishers does the </a:t>
            </a:r>
            <a:r>
              <a:rPr lang="en-US" sz="3000" dirty="0" err="1" smtClean="0"/>
              <a:t>ebook</a:t>
            </a:r>
            <a:r>
              <a:rPr lang="en-US" sz="3000" dirty="0" smtClean="0"/>
              <a:t> vendor partner?</a:t>
            </a:r>
          </a:p>
          <a:p>
            <a:r>
              <a:rPr lang="en-US" sz="3000" dirty="0" smtClean="0"/>
              <a:t>Is there a setup fee or annual fee?</a:t>
            </a:r>
          </a:p>
          <a:p>
            <a:endParaRPr lang="en-US" sz="3000"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rte" pitchFamily="66" charset="0"/>
              </a:rPr>
              <a:t>Patron Driven Acquisition</a:t>
            </a:r>
            <a:endParaRPr lang="en-US" dirty="0">
              <a:latin typeface="Forte" pitchFamily="66" charset="0"/>
            </a:endParaRPr>
          </a:p>
        </p:txBody>
      </p:sp>
      <p:sp>
        <p:nvSpPr>
          <p:cNvPr id="3" name="Content Placeholder 2"/>
          <p:cNvSpPr>
            <a:spLocks noGrp="1"/>
          </p:cNvSpPr>
          <p:nvPr>
            <p:ph idx="1"/>
          </p:nvPr>
        </p:nvSpPr>
        <p:spPr/>
        <p:txBody>
          <a:bodyPr/>
          <a:lstStyle/>
          <a:p>
            <a:r>
              <a:rPr lang="en-US" dirty="0" smtClean="0"/>
              <a:t>Is Patron Preview available?</a:t>
            </a:r>
          </a:p>
          <a:p>
            <a:r>
              <a:rPr lang="en-US" dirty="0" smtClean="0"/>
              <a:t>Can we lease specific titles for the short duration of a project?</a:t>
            </a:r>
          </a:p>
          <a:p>
            <a:r>
              <a:rPr lang="en-US" dirty="0" smtClean="0"/>
              <a:t>Budget considerations</a:t>
            </a:r>
          </a:p>
          <a:p>
            <a:r>
              <a:rPr lang="en-US" dirty="0" smtClean="0"/>
              <a:t>Collection Overview questions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obo Std" pitchFamily="50" charset="0"/>
              </a:rPr>
              <a:t>Permanent Value?</a:t>
            </a:r>
            <a:endParaRPr lang="en-US" dirty="0">
              <a:latin typeface="Hobo Std" pitchFamily="50" charset="0"/>
            </a:endParaRPr>
          </a:p>
        </p:txBody>
      </p:sp>
      <p:sp>
        <p:nvSpPr>
          <p:cNvPr id="3" name="Content Placeholder 2"/>
          <p:cNvSpPr>
            <a:spLocks noGrp="1"/>
          </p:cNvSpPr>
          <p:nvPr>
            <p:ph idx="1"/>
          </p:nvPr>
        </p:nvSpPr>
        <p:spPr>
          <a:xfrm>
            <a:off x="457200" y="1600201"/>
            <a:ext cx="8229600" cy="4038600"/>
          </a:xfrm>
        </p:spPr>
        <p:txBody>
          <a:bodyPr/>
          <a:lstStyle/>
          <a:p>
            <a:pPr>
              <a:buNone/>
            </a:pPr>
            <a:r>
              <a:rPr lang="en-US" dirty="0" smtClean="0"/>
              <a:t>Questions of ownership of digital resources raise questions of their permanent value to the collection.</a:t>
            </a:r>
          </a:p>
          <a:p>
            <a:pPr>
              <a:buNone/>
            </a:pPr>
            <a:endParaRPr lang="en-US" sz="2800" dirty="0" smtClean="0"/>
          </a:p>
          <a:p>
            <a:pPr>
              <a:buNone/>
            </a:pPr>
            <a:r>
              <a:rPr lang="en-US" sz="2800" dirty="0" smtClean="0"/>
              <a:t>EXAMPLE:</a:t>
            </a:r>
          </a:p>
          <a:p>
            <a:pPr>
              <a:buNone/>
            </a:pPr>
            <a:r>
              <a:rPr lang="en-US" sz="2800" dirty="0" smtClean="0"/>
              <a:t>“unlimited viewings” NOT = “unlimited circulations”</a:t>
            </a:r>
          </a:p>
          <a:p>
            <a:pPr>
              <a:buNone/>
            </a:pPr>
            <a:endParaRPr lang="en-US" sz="1100" dirty="0" smtClean="0"/>
          </a:p>
          <a:p>
            <a:pPr>
              <a:buNone/>
            </a:pPr>
            <a:r>
              <a:rPr lang="en-US" dirty="0" smtClean="0"/>
              <a:t>These remain OPEN QUESTIONS.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 </a:t>
            </a:r>
            <a:r>
              <a:rPr lang="en-US" dirty="0" smtClean="0">
                <a:latin typeface="Showcard Gothic" pitchFamily="82" charset="0"/>
              </a:rPr>
              <a:t>Why are we </a:t>
            </a:r>
            <a:r>
              <a:rPr lang="en-US" i="1" dirty="0" smtClean="0"/>
              <a:t>?????</a:t>
            </a:r>
            <a:endParaRPr lang="en-US" i="1" dirty="0"/>
          </a:p>
        </p:txBody>
      </p:sp>
      <p:sp>
        <p:nvSpPr>
          <p:cNvPr id="3" name="Content Placeholder 2"/>
          <p:cNvSpPr>
            <a:spLocks noGrp="1"/>
          </p:cNvSpPr>
          <p:nvPr>
            <p:ph idx="1"/>
          </p:nvPr>
        </p:nvSpPr>
        <p:spPr/>
        <p:txBody>
          <a:bodyPr/>
          <a:lstStyle/>
          <a:p>
            <a:r>
              <a:rPr lang="en-US" dirty="0" smtClean="0"/>
              <a:t>allowing Apple/etc to set the agenda?</a:t>
            </a:r>
          </a:p>
          <a:p>
            <a:r>
              <a:rPr lang="en-US" dirty="0" smtClean="0"/>
              <a:t>allowing Jeff </a:t>
            </a:r>
            <a:r>
              <a:rPr lang="en-US" dirty="0" err="1" smtClean="0"/>
              <a:t>Bezos</a:t>
            </a:r>
            <a:r>
              <a:rPr lang="en-US" dirty="0" smtClean="0"/>
              <a:t> to set pricing and access?</a:t>
            </a:r>
          </a:p>
          <a:p>
            <a:pPr algn="ctr">
              <a:buNone/>
            </a:pPr>
            <a:endParaRPr lang="en-US" sz="4000" dirty="0" smtClean="0"/>
          </a:p>
          <a:p>
            <a:pPr algn="ctr">
              <a:buNone/>
            </a:pPr>
            <a:r>
              <a:rPr lang="en-US" sz="4000" dirty="0" smtClean="0"/>
              <a:t>Our collective voice needs to</a:t>
            </a:r>
          </a:p>
          <a:p>
            <a:pPr algn="ctr">
              <a:buNone/>
            </a:pPr>
            <a:r>
              <a:rPr lang="en-US" sz="4000" dirty="0" smtClean="0"/>
              <a:t>tell THEM </a:t>
            </a:r>
          </a:p>
          <a:p>
            <a:pPr algn="ctr">
              <a:buNone/>
            </a:pPr>
            <a:r>
              <a:rPr lang="en-US" sz="4000" dirty="0" smtClean="0"/>
              <a:t>what works for our students.</a:t>
            </a: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ebooks fit in our mission? </a:t>
            </a:r>
            <a:endParaRPr lang="en-US" dirty="0"/>
          </a:p>
        </p:txBody>
      </p:sp>
      <p:pic>
        <p:nvPicPr>
          <p:cNvPr id="3" name="Picture 2" descr="mission-statement.gif"/>
          <p:cNvPicPr>
            <a:picLocks noChangeAspect="1"/>
          </p:cNvPicPr>
          <p:nvPr/>
        </p:nvPicPr>
        <p:blipFill>
          <a:blip r:embed="rId3" cstate="print"/>
          <a:stretch>
            <a:fillRect/>
          </a:stretch>
        </p:blipFill>
        <p:spPr>
          <a:xfrm>
            <a:off x="1981200" y="1828800"/>
            <a:ext cx="5257800" cy="375165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Gigi" pitchFamily="82" charset="0"/>
              </a:rPr>
              <a:t>Transmedia</a:t>
            </a:r>
            <a:endParaRPr lang="en-US" b="1" dirty="0">
              <a:latin typeface="Gigi" pitchFamily="82" charset="0"/>
            </a:endParaRPr>
          </a:p>
        </p:txBody>
      </p:sp>
      <p:sp>
        <p:nvSpPr>
          <p:cNvPr id="3" name="Content Placeholder 2"/>
          <p:cNvSpPr>
            <a:spLocks noGrp="1"/>
          </p:cNvSpPr>
          <p:nvPr>
            <p:ph idx="1"/>
          </p:nvPr>
        </p:nvSpPr>
        <p:spPr/>
        <p:txBody>
          <a:bodyPr>
            <a:normAutofit/>
          </a:bodyPr>
          <a:lstStyle/>
          <a:p>
            <a:r>
              <a:rPr lang="en-US" dirty="0" err="1" smtClean="0"/>
              <a:t>TrueFlix</a:t>
            </a:r>
            <a:r>
              <a:rPr lang="en-US" dirty="0" smtClean="0"/>
              <a:t>, etc with hyperlinks imbedded in the digital book. </a:t>
            </a:r>
          </a:p>
          <a:p>
            <a:r>
              <a:rPr lang="en-US" dirty="0" smtClean="0"/>
              <a:t>Brian Selznick Hugo </a:t>
            </a:r>
            <a:r>
              <a:rPr lang="en-US" dirty="0" err="1" smtClean="0"/>
              <a:t>Cabret</a:t>
            </a:r>
            <a:endParaRPr lang="en-US" dirty="0" smtClean="0"/>
          </a:p>
          <a:p>
            <a:r>
              <a:rPr lang="en-US" dirty="0" smtClean="0"/>
              <a:t>Patrick Carman’s Skeleton Key</a:t>
            </a:r>
          </a:p>
          <a:p>
            <a:r>
              <a:rPr lang="en-US" dirty="0" err="1" smtClean="0"/>
              <a:t>DiTerlizzi’s</a:t>
            </a:r>
            <a:r>
              <a:rPr lang="en-US" dirty="0" smtClean="0"/>
              <a:t> </a:t>
            </a:r>
            <a:r>
              <a:rPr lang="en-US" dirty="0" err="1" smtClean="0"/>
              <a:t>WondLa</a:t>
            </a:r>
            <a:endParaRPr lang="en-US" dirty="0" smtClean="0"/>
          </a:p>
          <a:p>
            <a:pPr>
              <a:buNone/>
            </a:pPr>
            <a:endParaRPr lang="en-US" sz="2200" dirty="0" smtClean="0"/>
          </a:p>
          <a:p>
            <a:pPr>
              <a:buNone/>
            </a:pPr>
            <a:r>
              <a:rPr lang="en-US" sz="2200" dirty="0" smtClean="0"/>
              <a:t>[</a:t>
            </a:r>
            <a:r>
              <a:rPr lang="en-US" sz="2200" dirty="0" smtClean="0">
                <a:hlinkClick r:id="rId3"/>
              </a:rPr>
              <a:t>SLJ, November 2011</a:t>
            </a:r>
            <a:r>
              <a:rPr lang="en-US" sz="2200" dirty="0" smtClean="0"/>
              <a:t>]</a:t>
            </a:r>
          </a:p>
          <a:p>
            <a:pPr>
              <a:buNone/>
            </a:pPr>
            <a:r>
              <a:rPr lang="en-US" sz="2200" dirty="0" smtClean="0"/>
              <a:t>“Read Beyond the Lines: </a:t>
            </a:r>
            <a:r>
              <a:rPr lang="en-US" sz="2200" dirty="0" err="1" smtClean="0"/>
              <a:t>Transmedia</a:t>
            </a:r>
            <a:r>
              <a:rPr lang="en-US" sz="2200" dirty="0" smtClean="0"/>
              <a:t>…” by Patrick Carman</a:t>
            </a:r>
          </a:p>
          <a:p>
            <a:pPr>
              <a:buNone/>
            </a:pPr>
            <a:r>
              <a:rPr lang="en-US" sz="2200" dirty="0" smtClean="0"/>
              <a:t>“</a:t>
            </a:r>
            <a:r>
              <a:rPr lang="en-US" sz="2200" dirty="0" err="1" smtClean="0"/>
              <a:t>Transmedia</a:t>
            </a:r>
            <a:r>
              <a:rPr lang="en-US" sz="2200" dirty="0" smtClean="0"/>
              <a:t> Trailblazers” by Joy </a:t>
            </a:r>
            <a:r>
              <a:rPr lang="en-US" sz="2200" dirty="0" err="1" smtClean="0"/>
              <a:t>Fleishhacker</a:t>
            </a:r>
            <a:endParaRPr lang="en-US" sz="2200"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Project Gutenberg</a:t>
            </a:r>
          </a:p>
          <a:p>
            <a:r>
              <a:rPr lang="en-US" dirty="0" err="1" smtClean="0"/>
              <a:t>GoogleBooks</a:t>
            </a:r>
            <a:r>
              <a:rPr lang="en-US" dirty="0" smtClean="0"/>
              <a:t> &amp; Google Scholar</a:t>
            </a:r>
          </a:p>
          <a:p>
            <a:r>
              <a:rPr lang="en-US" dirty="0" smtClean="0"/>
              <a:t>International Children’s Digital Library</a:t>
            </a:r>
          </a:p>
          <a:p>
            <a:endParaRPr lang="en-US" dirty="0" smtClean="0"/>
          </a:p>
          <a:p>
            <a:pPr>
              <a:buNone/>
            </a:pPr>
            <a:r>
              <a:rPr lang="en-US" dirty="0" smtClean="0"/>
              <a:t>These shouldn’t replace an </a:t>
            </a:r>
            <a:r>
              <a:rPr lang="en-US" dirty="0" err="1" smtClean="0"/>
              <a:t>ebook</a:t>
            </a:r>
            <a:r>
              <a:rPr lang="en-US" dirty="0" smtClean="0"/>
              <a:t> collection, but they can certainly supplement one.</a:t>
            </a:r>
          </a:p>
          <a:p>
            <a:pPr>
              <a:buNone/>
            </a:pPr>
            <a:r>
              <a:rPr lang="en-US" i="1" dirty="0" smtClean="0"/>
              <a:t>Access may require a credit card on file even for the free bits.</a:t>
            </a:r>
            <a:endParaRPr lang="en-US" i="1" dirty="0"/>
          </a:p>
        </p:txBody>
      </p:sp>
      <p:sp>
        <p:nvSpPr>
          <p:cNvPr id="5" name="Rectangle 4"/>
          <p:cNvSpPr/>
          <p:nvPr/>
        </p:nvSpPr>
        <p:spPr>
          <a:xfrm>
            <a:off x="1143000" y="381000"/>
            <a:ext cx="2209800" cy="923330"/>
          </a:xfrm>
          <a:prstGeom prst="rect">
            <a:avLst/>
          </a:prstGeom>
          <a:noFill/>
        </p:spPr>
        <p:txBody>
          <a:bodyPr wrap="square" lIns="91440" tIns="45720" rIns="91440" bIns="45720">
            <a:spAutoFit/>
            <a:scene3d>
              <a:camera prst="isometricOffAxis2Lef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9000" dir="5460000" algn="tl">
                    <a:srgbClr val="000000">
                      <a:alpha val="38000"/>
                    </a:srgbClr>
                  </a:outerShdw>
                </a:effectLst>
              </a:rPr>
              <a:t>FREE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9000" dir="5460000" algn="tl">
                  <a:srgbClr val="000000">
                    <a:alpha val="38000"/>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gneto" pitchFamily="82" charset="0"/>
              </a:rPr>
              <a:t>What will you keep?</a:t>
            </a:r>
            <a:endParaRPr lang="en-US" dirty="0">
              <a:latin typeface="Magneto" pitchFamily="82" charset="0"/>
            </a:endParaRPr>
          </a:p>
        </p:txBody>
      </p:sp>
      <p:sp>
        <p:nvSpPr>
          <p:cNvPr id="3" name="Content Placeholder 2"/>
          <p:cNvSpPr>
            <a:spLocks noGrp="1"/>
          </p:cNvSpPr>
          <p:nvPr>
            <p:ph idx="1"/>
          </p:nvPr>
        </p:nvSpPr>
        <p:spPr/>
        <p:txBody>
          <a:bodyPr/>
          <a:lstStyle/>
          <a:p>
            <a:pPr>
              <a:buNone/>
            </a:pPr>
            <a:r>
              <a:rPr lang="en-US" dirty="0" smtClean="0">
                <a:latin typeface="Magneto" pitchFamily="82" charset="0"/>
              </a:rPr>
              <a:t>What tools provide students the 	most useful access points?</a:t>
            </a:r>
          </a:p>
          <a:p>
            <a:r>
              <a:rPr lang="en-US" dirty="0" smtClean="0"/>
              <a:t>Which print items remain useful to you?</a:t>
            </a:r>
          </a:p>
          <a:p>
            <a:pPr lvl="1"/>
            <a:r>
              <a:rPr lang="en-US" dirty="0" smtClean="0"/>
              <a:t>Encyclopedias?</a:t>
            </a:r>
          </a:p>
          <a:p>
            <a:pPr lvl="1"/>
            <a:r>
              <a:rPr lang="en-US" dirty="0" smtClean="0"/>
              <a:t>Reader’s Guide?</a:t>
            </a:r>
          </a:p>
          <a:p>
            <a:r>
              <a:rPr lang="en-US" dirty="0" smtClean="0"/>
              <a:t>Which format maximizes the impact of the item?</a:t>
            </a:r>
          </a:p>
          <a:p>
            <a:pPr lvl="1"/>
            <a:r>
              <a:rPr lang="en-US" i="1" dirty="0" smtClean="0"/>
              <a:t>Pat the Bunny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0"/>
            <a:ext cx="8229600" cy="2057400"/>
          </a:xfrm>
        </p:spPr>
        <p:txBody>
          <a:bodyPr>
            <a:normAutofit/>
          </a:bodyPr>
          <a:lstStyle/>
          <a:p>
            <a:r>
              <a:rPr lang="en-US" sz="4000" dirty="0" smtClean="0"/>
              <a:t>Digital resources require as much attention for currency as print ones.</a:t>
            </a:r>
            <a:endParaRPr lang="en-US" sz="4000" dirty="0"/>
          </a:p>
        </p:txBody>
      </p:sp>
      <p:pic>
        <p:nvPicPr>
          <p:cNvPr id="4" name="Content Placeholder 3" descr="weeding.gif"/>
          <p:cNvPicPr>
            <a:picLocks noGrp="1" noChangeAspect="1"/>
          </p:cNvPicPr>
          <p:nvPr>
            <p:ph idx="1"/>
          </p:nvPr>
        </p:nvPicPr>
        <p:blipFill>
          <a:blip r:embed="rId3" cstate="print"/>
          <a:stretch>
            <a:fillRect/>
          </a:stretch>
        </p:blipFill>
        <p:spPr>
          <a:xfrm>
            <a:off x="3429000" y="228600"/>
            <a:ext cx="2039615" cy="2438400"/>
          </a:xfrm>
        </p:spPr>
      </p:pic>
      <p:sp>
        <p:nvSpPr>
          <p:cNvPr id="5" name="TextBox 4"/>
          <p:cNvSpPr txBox="1"/>
          <p:nvPr/>
        </p:nvSpPr>
        <p:spPr>
          <a:xfrm>
            <a:off x="2895600" y="2819400"/>
            <a:ext cx="3048000" cy="769441"/>
          </a:xfrm>
          <a:prstGeom prst="rect">
            <a:avLst/>
          </a:prstGeom>
          <a:noFill/>
        </p:spPr>
        <p:txBody>
          <a:bodyPr wrap="square" rtlCol="0">
            <a:spAutoFit/>
          </a:bodyPr>
          <a:lstStyle/>
          <a:p>
            <a:pPr algn="ctr"/>
            <a:r>
              <a:rPr lang="en-US" sz="4400" dirty="0" smtClean="0"/>
              <a:t>WEEDING</a:t>
            </a:r>
            <a:endParaRPr lang="en-US" sz="4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cataloging</a:t>
            </a:r>
            <a:endParaRPr lang="en-US" sz="2000" dirty="0"/>
          </a:p>
        </p:txBody>
      </p:sp>
      <p:pic>
        <p:nvPicPr>
          <p:cNvPr id="4" name="Content Placeholder 3" descr="19 card catalog.jpg"/>
          <p:cNvPicPr>
            <a:picLocks noGrp="1" noChangeAspect="1"/>
          </p:cNvPicPr>
          <p:nvPr>
            <p:ph idx="1"/>
          </p:nvPr>
        </p:nvPicPr>
        <p:blipFill>
          <a:blip r:embed="rId3" cstate="print"/>
          <a:stretch>
            <a:fillRect/>
          </a:stretch>
        </p:blipFill>
        <p:spPr>
          <a:xfrm>
            <a:off x="2895600" y="457200"/>
            <a:ext cx="3251200" cy="2438400"/>
          </a:xfrm>
        </p:spPr>
      </p:pic>
      <p:sp>
        <p:nvSpPr>
          <p:cNvPr id="5" name="TextBox 4"/>
          <p:cNvSpPr txBox="1"/>
          <p:nvPr/>
        </p:nvSpPr>
        <p:spPr>
          <a:xfrm>
            <a:off x="609600" y="3352800"/>
            <a:ext cx="7924800" cy="2554545"/>
          </a:xfrm>
          <a:prstGeom prst="rect">
            <a:avLst/>
          </a:prstGeom>
          <a:noFill/>
        </p:spPr>
        <p:txBody>
          <a:bodyPr wrap="square" rtlCol="0">
            <a:spAutoFit/>
          </a:bodyPr>
          <a:lstStyle/>
          <a:p>
            <a:pPr>
              <a:buFont typeface="Arial" pitchFamily="34" charset="0"/>
              <a:buChar char="•"/>
            </a:pPr>
            <a:r>
              <a:rPr lang="en-US" sz="4000" i="1" dirty="0" smtClean="0"/>
              <a:t>How will your students find the resources?</a:t>
            </a:r>
          </a:p>
          <a:p>
            <a:pPr>
              <a:buFont typeface="Arial" pitchFamily="34" charset="0"/>
              <a:buChar char="•"/>
            </a:pPr>
            <a:r>
              <a:rPr lang="en-US" sz="4000" i="1" dirty="0" smtClean="0"/>
              <a:t>How can you make their access “seamless”, simple, easy, obvious?</a:t>
            </a:r>
            <a:endParaRPr 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Catalog recommendations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3048000"/>
          </a:xfrm>
        </p:spPr>
        <p:txBody>
          <a:bodyPr/>
          <a:lstStyle/>
          <a:p>
            <a:r>
              <a:rPr lang="en-US" dirty="0" smtClean="0"/>
              <a:t>Front-load the catalog with as much detail as you can.</a:t>
            </a:r>
          </a:p>
          <a:p>
            <a:pPr lvl="1"/>
            <a:r>
              <a:rPr lang="en-US" dirty="0" smtClean="0"/>
              <a:t>Collective biography contents.</a:t>
            </a:r>
          </a:p>
          <a:p>
            <a:r>
              <a:rPr lang="en-US" dirty="0" smtClean="0"/>
              <a:t>Teach the students how to maximize their use of your efforts.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 METIS wisdom-green-sign-300x225.jpg"/>
          <p:cNvPicPr>
            <a:picLocks noChangeAspect="1"/>
          </p:cNvPicPr>
          <p:nvPr/>
        </p:nvPicPr>
        <p:blipFill>
          <a:blip r:embed="rId3" cstate="print"/>
          <a:stretch>
            <a:fillRect/>
          </a:stretch>
        </p:blipFill>
        <p:spPr>
          <a:xfrm>
            <a:off x="533400" y="381001"/>
            <a:ext cx="2133600" cy="1600200"/>
          </a:xfrm>
          <a:prstGeom prst="rect">
            <a:avLst/>
          </a:prstGeom>
        </p:spPr>
      </p:pic>
      <p:sp>
        <p:nvSpPr>
          <p:cNvPr id="5" name="TextBox 4"/>
          <p:cNvSpPr txBox="1"/>
          <p:nvPr/>
        </p:nvSpPr>
        <p:spPr>
          <a:xfrm>
            <a:off x="609600" y="2514600"/>
            <a:ext cx="8001000" cy="4154984"/>
          </a:xfrm>
          <a:prstGeom prst="rect">
            <a:avLst/>
          </a:prstGeom>
          <a:noFill/>
        </p:spPr>
        <p:txBody>
          <a:bodyPr wrap="square" rtlCol="0">
            <a:spAutoFit/>
          </a:bodyPr>
          <a:lstStyle/>
          <a:p>
            <a:r>
              <a:rPr lang="en-US" sz="2400" dirty="0" smtClean="0"/>
              <a:t>Ethical Culture </a:t>
            </a:r>
            <a:r>
              <a:rPr lang="en-US" sz="2400" dirty="0" err="1" smtClean="0"/>
              <a:t>Fieldston</a:t>
            </a:r>
            <a:r>
              <a:rPr lang="en-US" sz="2400" dirty="0" smtClean="0"/>
              <a:t> School in NYC has replaced Dewey for their youngest students with an internally designed system they call METIS for the Greek goddess of wisdom and deep thought.</a:t>
            </a:r>
          </a:p>
          <a:p>
            <a:endParaRPr lang="en-US" sz="2400" dirty="0" smtClean="0"/>
          </a:p>
          <a:p>
            <a:r>
              <a:rPr lang="en-US" sz="2400" dirty="0" smtClean="0"/>
              <a:t>They are sorting the books for their primary aged students by categories that make sense to those kids, and allowing the line between fiction and nonfiction to blur. The system is still in development.</a:t>
            </a:r>
          </a:p>
          <a:p>
            <a:endParaRPr lang="en-US" sz="2400" dirty="0" smtClean="0"/>
          </a:p>
          <a:p>
            <a:r>
              <a:rPr lang="en-US" sz="2400" dirty="0" smtClean="0"/>
              <a:t>Contact  Tali Balas Kaplan for details.</a:t>
            </a:r>
            <a:endParaRPr lang="en-US" sz="2400" dirty="0"/>
          </a:p>
        </p:txBody>
      </p:sp>
      <p:sp>
        <p:nvSpPr>
          <p:cNvPr id="6" name="TextBox 5"/>
          <p:cNvSpPr txBox="1"/>
          <p:nvPr/>
        </p:nvSpPr>
        <p:spPr>
          <a:xfrm>
            <a:off x="3352800" y="685800"/>
            <a:ext cx="4724400" cy="646331"/>
          </a:xfrm>
          <a:prstGeom prst="rect">
            <a:avLst/>
          </a:prstGeom>
          <a:noFill/>
        </p:spPr>
        <p:txBody>
          <a:bodyPr wrap="square" rtlCol="0">
            <a:spAutoFit/>
          </a:bodyPr>
          <a:lstStyle/>
          <a:p>
            <a:r>
              <a:rPr lang="en-US" sz="3600" dirty="0" smtClean="0"/>
              <a:t>New ideas in cataloging</a:t>
            </a:r>
            <a:endParaRPr 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0 privacy.jpg"/>
          <p:cNvPicPr>
            <a:picLocks noGrp="1" noChangeAspect="1"/>
          </p:cNvPicPr>
          <p:nvPr>
            <p:ph idx="1"/>
          </p:nvPr>
        </p:nvPicPr>
        <p:blipFill>
          <a:blip r:embed="rId3" cstate="print"/>
          <a:stretch>
            <a:fillRect/>
          </a:stretch>
        </p:blipFill>
        <p:spPr>
          <a:xfrm>
            <a:off x="990600" y="228600"/>
            <a:ext cx="2514600" cy="1885950"/>
          </a:xfrm>
        </p:spPr>
      </p:pic>
      <p:sp>
        <p:nvSpPr>
          <p:cNvPr id="8" name="TextBox 7"/>
          <p:cNvSpPr txBox="1"/>
          <p:nvPr/>
        </p:nvSpPr>
        <p:spPr>
          <a:xfrm>
            <a:off x="533400" y="2362200"/>
            <a:ext cx="8153400" cy="3600986"/>
          </a:xfrm>
          <a:prstGeom prst="rect">
            <a:avLst/>
          </a:prstGeom>
          <a:noFill/>
        </p:spPr>
        <p:txBody>
          <a:bodyPr wrap="square" rtlCol="0">
            <a:spAutoFit/>
          </a:bodyPr>
          <a:lstStyle/>
          <a:p>
            <a:pPr>
              <a:buFont typeface="Arial" pitchFamily="34" charset="0"/>
              <a:buChar char="•"/>
            </a:pPr>
            <a:endParaRPr lang="en-US" dirty="0" smtClean="0"/>
          </a:p>
          <a:p>
            <a:pPr>
              <a:buFont typeface="Arial" pitchFamily="34" charset="0"/>
              <a:buChar char="•"/>
            </a:pPr>
            <a:r>
              <a:rPr lang="en-US" sz="3200" dirty="0" smtClean="0"/>
              <a:t>OverDrive releases patron circulation records to Amazon.</a:t>
            </a:r>
          </a:p>
          <a:p>
            <a:pPr>
              <a:buFont typeface="Arial" pitchFamily="34" charset="0"/>
              <a:buChar char="•"/>
            </a:pPr>
            <a:r>
              <a:rPr lang="en-US" sz="3200" dirty="0" smtClean="0"/>
              <a:t>Personalization efforts by Google, Amazon, etc.</a:t>
            </a:r>
          </a:p>
          <a:p>
            <a:endParaRPr lang="en-US" sz="3200" dirty="0" smtClean="0"/>
          </a:p>
          <a:p>
            <a:pPr>
              <a:buFont typeface="Arial" pitchFamily="34" charset="0"/>
              <a:buChar char="•"/>
            </a:pPr>
            <a:r>
              <a:rPr lang="en-US" sz="3200" dirty="0" smtClean="0"/>
              <a:t>Privacy concerns raise many questions – few consistent answers yet.</a:t>
            </a:r>
            <a:endParaRPr lang="en-US" sz="3800" dirty="0" smtClean="0"/>
          </a:p>
          <a:p>
            <a:pPr>
              <a:buFont typeface="Arial" pitchFamily="34" charset="0"/>
              <a:buChar char="•"/>
            </a:pPr>
            <a:endParaRPr lang="en-US" dirty="0"/>
          </a:p>
        </p:txBody>
      </p:sp>
      <p:sp>
        <p:nvSpPr>
          <p:cNvPr id="9" name="TextBox 8"/>
          <p:cNvSpPr txBox="1"/>
          <p:nvPr/>
        </p:nvSpPr>
        <p:spPr>
          <a:xfrm>
            <a:off x="3886200" y="838200"/>
            <a:ext cx="1905000" cy="646331"/>
          </a:xfrm>
          <a:prstGeom prst="rect">
            <a:avLst/>
          </a:prstGeom>
          <a:noFill/>
        </p:spPr>
        <p:txBody>
          <a:bodyPr wrap="square" rtlCol="0">
            <a:spAutoFit/>
          </a:bodyPr>
          <a:lstStyle/>
          <a:p>
            <a:r>
              <a:rPr lang="en-US" sz="3600" dirty="0" smtClean="0"/>
              <a:t>Privacy</a:t>
            </a:r>
            <a:endParaRPr lang="en-US" sz="3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4 content_filtering.jpg"/>
          <p:cNvPicPr>
            <a:picLocks noChangeAspect="1"/>
          </p:cNvPicPr>
          <p:nvPr/>
        </p:nvPicPr>
        <p:blipFill>
          <a:blip r:embed="rId3" cstate="print"/>
          <a:stretch>
            <a:fillRect/>
          </a:stretch>
        </p:blipFill>
        <p:spPr>
          <a:xfrm>
            <a:off x="304800" y="381000"/>
            <a:ext cx="2532538" cy="2971800"/>
          </a:xfrm>
          <a:prstGeom prst="rect">
            <a:avLst/>
          </a:prstGeom>
        </p:spPr>
      </p:pic>
      <p:sp>
        <p:nvSpPr>
          <p:cNvPr id="5" name="TextBox 4"/>
          <p:cNvSpPr txBox="1"/>
          <p:nvPr/>
        </p:nvSpPr>
        <p:spPr>
          <a:xfrm>
            <a:off x="3505200" y="838200"/>
            <a:ext cx="4038600" cy="707886"/>
          </a:xfrm>
          <a:prstGeom prst="rect">
            <a:avLst/>
          </a:prstGeom>
          <a:noFill/>
        </p:spPr>
        <p:txBody>
          <a:bodyPr wrap="square" rtlCol="0">
            <a:spAutoFit/>
          </a:bodyPr>
          <a:lstStyle/>
          <a:p>
            <a:r>
              <a:rPr lang="en-US" sz="4000" dirty="0" smtClean="0"/>
              <a:t>Filtering</a:t>
            </a:r>
            <a:endParaRPr lang="en-US" sz="4000" dirty="0"/>
          </a:p>
        </p:txBody>
      </p:sp>
      <p:sp>
        <p:nvSpPr>
          <p:cNvPr id="6" name="TextBox 5"/>
          <p:cNvSpPr txBox="1"/>
          <p:nvPr/>
        </p:nvSpPr>
        <p:spPr>
          <a:xfrm>
            <a:off x="2209800" y="2209800"/>
            <a:ext cx="6705600" cy="4031873"/>
          </a:xfrm>
          <a:prstGeom prst="rect">
            <a:avLst/>
          </a:prstGeom>
          <a:noFill/>
        </p:spPr>
        <p:txBody>
          <a:bodyPr wrap="square" rtlCol="0">
            <a:spAutoFit/>
          </a:bodyPr>
          <a:lstStyle/>
          <a:p>
            <a:pPr>
              <a:buFont typeface="Arial" pitchFamily="34" charset="0"/>
              <a:buChar char="•"/>
            </a:pPr>
            <a:r>
              <a:rPr lang="en-US" sz="3200" dirty="0" smtClean="0"/>
              <a:t>BYOD programs may bring 3G/4G into the school.</a:t>
            </a:r>
          </a:p>
          <a:p>
            <a:pPr>
              <a:buFont typeface="Arial" pitchFamily="34" charset="0"/>
              <a:buChar char="•"/>
            </a:pPr>
            <a:r>
              <a:rPr lang="en-US" sz="3200" dirty="0" smtClean="0"/>
              <a:t>Unless a school supplies all access points and devices, there is no guarantee of filtering.</a:t>
            </a:r>
          </a:p>
          <a:p>
            <a:pPr>
              <a:buFont typeface="Arial" pitchFamily="34" charset="0"/>
              <a:buChar char="•"/>
            </a:pPr>
            <a:r>
              <a:rPr lang="en-US" sz="3200" dirty="0" smtClean="0"/>
              <a:t>Students can bring personal air cards to attach to school devices to circumvent the filters.</a:t>
            </a:r>
            <a:endParaRPr 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Policies</a:t>
            </a:r>
            <a:endParaRPr lang="en-US" dirty="0"/>
          </a:p>
        </p:txBody>
      </p:sp>
      <p:pic>
        <p:nvPicPr>
          <p:cNvPr id="4" name="Picture 3" descr="25 policies.gif"/>
          <p:cNvPicPr>
            <a:picLocks noChangeAspect="1"/>
          </p:cNvPicPr>
          <p:nvPr/>
        </p:nvPicPr>
        <p:blipFill>
          <a:blip r:embed="rId3" cstate="print"/>
          <a:stretch>
            <a:fillRect/>
          </a:stretch>
        </p:blipFill>
        <p:spPr>
          <a:xfrm>
            <a:off x="533400" y="533400"/>
            <a:ext cx="1905000" cy="1866900"/>
          </a:xfrm>
          <a:prstGeom prst="rect">
            <a:avLst/>
          </a:prstGeom>
        </p:spPr>
      </p:pic>
      <p:sp>
        <p:nvSpPr>
          <p:cNvPr id="5" name="TextBox 4"/>
          <p:cNvSpPr txBox="1"/>
          <p:nvPr/>
        </p:nvSpPr>
        <p:spPr>
          <a:xfrm>
            <a:off x="838200" y="2819400"/>
            <a:ext cx="7924800" cy="1569660"/>
          </a:xfrm>
          <a:prstGeom prst="rect">
            <a:avLst/>
          </a:prstGeom>
          <a:noFill/>
        </p:spPr>
        <p:txBody>
          <a:bodyPr wrap="square" rtlCol="0">
            <a:spAutoFit/>
          </a:bodyPr>
          <a:lstStyle/>
          <a:p>
            <a:r>
              <a:rPr lang="en-US" sz="3200" dirty="0" smtClean="0"/>
              <a:t>All policies must reflect the new formats </a:t>
            </a:r>
          </a:p>
          <a:p>
            <a:r>
              <a:rPr lang="en-US" sz="3200" dirty="0" smtClean="0"/>
              <a:t>	BUT </a:t>
            </a:r>
          </a:p>
          <a:p>
            <a:r>
              <a:rPr lang="en-US" sz="3200" dirty="0" smtClean="0"/>
              <a:t>		keep the language “device vague”.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stral" pitchFamily="66" charset="0"/>
              </a:rPr>
              <a:t>Define a library</a:t>
            </a:r>
            <a:endParaRPr lang="en-US" dirty="0">
              <a:latin typeface="Mistral" pitchFamily="66" charset="0"/>
            </a:endParaRPr>
          </a:p>
        </p:txBody>
      </p:sp>
      <p:sp>
        <p:nvSpPr>
          <p:cNvPr id="3" name="TextBox 2"/>
          <p:cNvSpPr txBox="1"/>
          <p:nvPr/>
        </p:nvSpPr>
        <p:spPr>
          <a:xfrm>
            <a:off x="685800" y="1828800"/>
            <a:ext cx="8077200" cy="3816429"/>
          </a:xfrm>
          <a:prstGeom prst="rect">
            <a:avLst/>
          </a:prstGeom>
          <a:noFill/>
        </p:spPr>
        <p:txBody>
          <a:bodyPr wrap="square" rtlCol="0">
            <a:spAutoFit/>
          </a:bodyPr>
          <a:lstStyle/>
          <a:p>
            <a:pPr algn="ctr"/>
            <a:r>
              <a:rPr lang="en-US" sz="3200" b="1" dirty="0" smtClean="0"/>
              <a:t>A collection of </a:t>
            </a:r>
            <a:r>
              <a:rPr lang="en-US" sz="3200" b="1" dirty="0" err="1" smtClean="0"/>
              <a:t>curated</a:t>
            </a:r>
            <a:r>
              <a:rPr lang="en-US" sz="3200" b="1" dirty="0" smtClean="0"/>
              <a:t>, findable information – thoughtful &amp; intentionally organized, </a:t>
            </a:r>
          </a:p>
          <a:p>
            <a:pPr algn="ctr"/>
            <a:r>
              <a:rPr lang="en-US" sz="3200" b="1" dirty="0" smtClean="0"/>
              <a:t>all kinds of materials</a:t>
            </a:r>
          </a:p>
          <a:p>
            <a:pPr algn="ctr"/>
            <a:endParaRPr lang="en-US" sz="3200" b="1" dirty="0" smtClean="0"/>
          </a:p>
          <a:p>
            <a:pPr algn="ctr"/>
            <a:r>
              <a:rPr lang="en-US" sz="3200" b="1" dirty="0" smtClean="0"/>
              <a:t>It is </a:t>
            </a:r>
          </a:p>
          <a:p>
            <a:pPr algn="ctr"/>
            <a:r>
              <a:rPr lang="en-US" sz="3200" b="1" dirty="0" smtClean="0"/>
              <a:t>NOT </a:t>
            </a:r>
          </a:p>
          <a:p>
            <a:pPr algn="ctr"/>
            <a:r>
              <a:rPr lang="en-US" sz="3200" b="1" dirty="0" smtClean="0"/>
              <a:t>the devices or the delivery system</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 policies.gif"/>
          <p:cNvPicPr>
            <a:picLocks noChangeAspect="1"/>
          </p:cNvPicPr>
          <p:nvPr/>
        </p:nvPicPr>
        <p:blipFill>
          <a:blip r:embed="rId3" cstate="print"/>
          <a:stretch>
            <a:fillRect/>
          </a:stretch>
        </p:blipFill>
        <p:spPr>
          <a:xfrm>
            <a:off x="457200" y="381000"/>
            <a:ext cx="1905000" cy="1866900"/>
          </a:xfrm>
          <a:prstGeom prst="rect">
            <a:avLst/>
          </a:prstGeom>
        </p:spPr>
      </p:pic>
      <p:sp>
        <p:nvSpPr>
          <p:cNvPr id="3" name="TextBox 2"/>
          <p:cNvSpPr txBox="1"/>
          <p:nvPr/>
        </p:nvSpPr>
        <p:spPr>
          <a:xfrm>
            <a:off x="2667000" y="990601"/>
            <a:ext cx="5943600" cy="707886"/>
          </a:xfrm>
          <a:prstGeom prst="rect">
            <a:avLst/>
          </a:prstGeom>
          <a:noFill/>
        </p:spPr>
        <p:txBody>
          <a:bodyPr wrap="square" rtlCol="0">
            <a:spAutoFit/>
          </a:bodyPr>
          <a:lstStyle/>
          <a:p>
            <a:r>
              <a:rPr lang="en-US" sz="4000" dirty="0" smtClean="0">
                <a:latin typeface="Forte" pitchFamily="66" charset="0"/>
              </a:rPr>
              <a:t>Student Policies - AUP, etc</a:t>
            </a:r>
            <a:endParaRPr lang="en-US" sz="4000" dirty="0">
              <a:latin typeface="Forte" pitchFamily="66" charset="0"/>
            </a:endParaRPr>
          </a:p>
        </p:txBody>
      </p:sp>
      <p:sp>
        <p:nvSpPr>
          <p:cNvPr id="4" name="TextBox 3"/>
          <p:cNvSpPr txBox="1"/>
          <p:nvPr/>
        </p:nvSpPr>
        <p:spPr>
          <a:xfrm>
            <a:off x="2286000" y="1828800"/>
            <a:ext cx="6324600" cy="5416868"/>
          </a:xfrm>
          <a:prstGeom prst="rect">
            <a:avLst/>
          </a:prstGeom>
          <a:noFill/>
        </p:spPr>
        <p:txBody>
          <a:bodyPr wrap="square" rtlCol="0">
            <a:spAutoFit/>
          </a:bodyPr>
          <a:lstStyle/>
          <a:p>
            <a:endParaRPr lang="en-US" sz="1100" dirty="0" smtClean="0"/>
          </a:p>
          <a:p>
            <a:pPr>
              <a:buFont typeface="Arial" pitchFamily="34" charset="0"/>
              <a:buChar char="•"/>
            </a:pPr>
            <a:r>
              <a:rPr lang="en-US" sz="3600" dirty="0" smtClean="0"/>
              <a:t>Student users need awareness of privacy issues concerning ebooks and digital resource access.</a:t>
            </a:r>
          </a:p>
          <a:p>
            <a:pPr>
              <a:buFont typeface="Arial" pitchFamily="34" charset="0"/>
              <a:buChar char="•"/>
            </a:pPr>
            <a:endParaRPr lang="en-US" sz="1100" dirty="0" smtClean="0"/>
          </a:p>
          <a:p>
            <a:pPr>
              <a:buFont typeface="Arial" pitchFamily="34" charset="0"/>
              <a:buChar char="•"/>
            </a:pPr>
            <a:r>
              <a:rPr lang="en-US" sz="3600" dirty="0" smtClean="0"/>
              <a:t>Add policies concerning “free” content – when the content is permitted, what awareness users need</a:t>
            </a:r>
          </a:p>
          <a:p>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 policies.gif"/>
          <p:cNvPicPr>
            <a:picLocks noChangeAspect="1"/>
          </p:cNvPicPr>
          <p:nvPr/>
        </p:nvPicPr>
        <p:blipFill>
          <a:blip r:embed="rId3" cstate="print"/>
          <a:stretch>
            <a:fillRect/>
          </a:stretch>
        </p:blipFill>
        <p:spPr>
          <a:xfrm>
            <a:off x="457200" y="381000"/>
            <a:ext cx="1905000" cy="1866900"/>
          </a:xfrm>
          <a:prstGeom prst="rect">
            <a:avLst/>
          </a:prstGeom>
        </p:spPr>
      </p:pic>
      <p:sp>
        <p:nvSpPr>
          <p:cNvPr id="3" name="TextBox 2"/>
          <p:cNvSpPr txBox="1"/>
          <p:nvPr/>
        </p:nvSpPr>
        <p:spPr>
          <a:xfrm>
            <a:off x="2667000" y="990600"/>
            <a:ext cx="5943600" cy="707886"/>
          </a:xfrm>
          <a:prstGeom prst="rect">
            <a:avLst/>
          </a:prstGeom>
          <a:noFill/>
        </p:spPr>
        <p:txBody>
          <a:bodyPr wrap="square" rtlCol="0">
            <a:spAutoFit/>
          </a:bodyPr>
          <a:lstStyle/>
          <a:p>
            <a:r>
              <a:rPr lang="en-US" sz="4000" dirty="0" smtClean="0">
                <a:latin typeface="Forte" pitchFamily="66" charset="0"/>
              </a:rPr>
              <a:t>Library Policies</a:t>
            </a:r>
            <a:endParaRPr lang="en-US" sz="4000" dirty="0">
              <a:latin typeface="Forte" pitchFamily="66" charset="0"/>
            </a:endParaRPr>
          </a:p>
        </p:txBody>
      </p:sp>
      <p:sp>
        <p:nvSpPr>
          <p:cNvPr id="4" name="TextBox 3"/>
          <p:cNvSpPr txBox="1"/>
          <p:nvPr/>
        </p:nvSpPr>
        <p:spPr>
          <a:xfrm>
            <a:off x="2286000" y="1828800"/>
            <a:ext cx="6324600" cy="5970865"/>
          </a:xfrm>
          <a:prstGeom prst="rect">
            <a:avLst/>
          </a:prstGeom>
          <a:noFill/>
        </p:spPr>
        <p:txBody>
          <a:bodyPr wrap="square" rtlCol="0">
            <a:spAutoFit/>
          </a:bodyPr>
          <a:lstStyle/>
          <a:p>
            <a:endParaRPr lang="en-US" sz="1100" dirty="0" smtClean="0"/>
          </a:p>
          <a:p>
            <a:pPr>
              <a:buFont typeface="Arial" pitchFamily="34" charset="0"/>
              <a:buChar char="•"/>
            </a:pPr>
            <a:r>
              <a:rPr lang="en-US" sz="3600" dirty="0" smtClean="0"/>
              <a:t>Include all formats</a:t>
            </a:r>
          </a:p>
          <a:p>
            <a:pPr>
              <a:buFont typeface="Arial" pitchFamily="34" charset="0"/>
              <a:buChar char="•"/>
            </a:pPr>
            <a:r>
              <a:rPr lang="en-US" sz="3600" dirty="0" smtClean="0"/>
              <a:t>Add review tools like blogs</a:t>
            </a:r>
          </a:p>
          <a:p>
            <a:pPr>
              <a:buFont typeface="Arial" pitchFamily="34" charset="0"/>
              <a:buChar char="•"/>
            </a:pPr>
            <a:r>
              <a:rPr lang="en-US" sz="3600" dirty="0" smtClean="0"/>
              <a:t>Include student work in the library collection</a:t>
            </a:r>
          </a:p>
          <a:p>
            <a:pPr>
              <a:buFont typeface="Arial" pitchFamily="34" charset="0"/>
              <a:buChar char="•"/>
            </a:pPr>
            <a:endParaRPr lang="en-US" sz="1100" dirty="0" smtClean="0"/>
          </a:p>
          <a:p>
            <a:pPr>
              <a:buFont typeface="Arial" pitchFamily="34" charset="0"/>
              <a:buChar char="•"/>
            </a:pPr>
            <a:r>
              <a:rPr lang="en-US" sz="3600" dirty="0" smtClean="0"/>
              <a:t>Institute policies concerning “free” content – when the content is permitted, what awareness users need</a:t>
            </a:r>
          </a:p>
          <a:p>
            <a:pPr>
              <a:buFont typeface="Arial" pitchFamily="34" charset="0"/>
              <a:buChar char="•"/>
            </a:pPr>
            <a:endParaRPr lang="en-US" sz="3600" dirty="0" smtClean="0"/>
          </a:p>
          <a:p>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latin typeface="Hobo Std" pitchFamily="50" charset="0"/>
              </a:rPr>
              <a:t>Flipping the Collection</a:t>
            </a:r>
            <a:r>
              <a:rPr lang="en-US" dirty="0" smtClean="0"/>
              <a:t/>
            </a:r>
            <a:br>
              <a:rPr lang="en-US" dirty="0" smtClean="0"/>
            </a:br>
            <a:endParaRPr lang="en-US" dirty="0"/>
          </a:p>
        </p:txBody>
      </p:sp>
      <p:sp>
        <p:nvSpPr>
          <p:cNvPr id="4" name="TextBox 3"/>
          <p:cNvSpPr txBox="1"/>
          <p:nvPr/>
        </p:nvSpPr>
        <p:spPr>
          <a:xfrm flipV="1">
            <a:off x="1828800" y="838200"/>
            <a:ext cx="5334000" cy="707886"/>
          </a:xfrm>
          <a:prstGeom prst="rect">
            <a:avLst/>
          </a:prstGeom>
          <a:noFill/>
        </p:spPr>
        <p:txBody>
          <a:bodyPr wrap="square" rtlCol="0">
            <a:spAutoFit/>
          </a:bodyPr>
          <a:lstStyle/>
          <a:p>
            <a:r>
              <a:rPr lang="en-US" sz="4000" i="1" dirty="0" smtClean="0">
                <a:latin typeface="Hobo Std" pitchFamily="50" charset="0"/>
              </a:rPr>
              <a:t>Flipping the Collection</a:t>
            </a:r>
            <a:endParaRPr lang="en-US" sz="4000" i="1" dirty="0">
              <a:latin typeface="Hobo Std" pitchFamily="50" charset="0"/>
            </a:endParaRPr>
          </a:p>
        </p:txBody>
      </p:sp>
      <p:sp>
        <p:nvSpPr>
          <p:cNvPr id="5" name="TextBox 4"/>
          <p:cNvSpPr txBox="1"/>
          <p:nvPr/>
        </p:nvSpPr>
        <p:spPr>
          <a:xfrm>
            <a:off x="457200" y="2057400"/>
            <a:ext cx="8305800" cy="1754326"/>
          </a:xfrm>
          <a:prstGeom prst="rect">
            <a:avLst/>
          </a:prstGeom>
          <a:noFill/>
        </p:spPr>
        <p:txBody>
          <a:bodyPr wrap="square" rtlCol="0">
            <a:spAutoFit/>
          </a:bodyPr>
          <a:lstStyle/>
          <a:p>
            <a:r>
              <a:rPr lang="en-US" dirty="0" smtClean="0"/>
              <a:t>Laura Pearle: </a:t>
            </a:r>
            <a:r>
              <a:rPr lang="en-US" sz="3600" dirty="0" smtClean="0"/>
              <a:t>“The traditional library is every administrator’s dream and every librarian’s nightmare.”</a:t>
            </a:r>
            <a:endParaRPr lang="en-US" sz="3600" dirty="0"/>
          </a:p>
        </p:txBody>
      </p:sp>
      <p:sp>
        <p:nvSpPr>
          <p:cNvPr id="6" name="TextBox 5"/>
          <p:cNvSpPr txBox="1"/>
          <p:nvPr/>
        </p:nvSpPr>
        <p:spPr>
          <a:xfrm>
            <a:off x="381000" y="4419600"/>
            <a:ext cx="8001000" cy="1077218"/>
          </a:xfrm>
          <a:prstGeom prst="rect">
            <a:avLst/>
          </a:prstGeom>
          <a:noFill/>
        </p:spPr>
        <p:txBody>
          <a:bodyPr wrap="square" rtlCol="0">
            <a:spAutoFit/>
          </a:bodyPr>
          <a:lstStyle/>
          <a:p>
            <a:pPr algn="ctr"/>
            <a:r>
              <a:rPr lang="en-US" sz="3200" dirty="0" smtClean="0">
                <a:latin typeface="Hobo Std" pitchFamily="50" charset="0"/>
              </a:rPr>
              <a:t>LOCATION, LOCATION, LOCATION </a:t>
            </a:r>
          </a:p>
          <a:p>
            <a:r>
              <a:rPr lang="en-US" sz="3200" dirty="0" smtClean="0">
                <a:latin typeface="Hobo Std" pitchFamily="50" charset="0"/>
              </a:rPr>
              <a:t>– make the library materials EASY to find</a:t>
            </a:r>
            <a:r>
              <a:rPr lang="en-US" sz="3200" dirty="0" smtClean="0"/>
              <a:t>.</a:t>
            </a:r>
            <a:endParaRPr lang="en-US"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latin typeface="Showcard Gothic" pitchFamily="82" charset="0"/>
              </a:rPr>
              <a:t>the collection</a:t>
            </a:r>
            <a:endParaRPr lang="en-US" dirty="0">
              <a:latin typeface="Showcard Gothic" pitchFamily="82" charset="0"/>
            </a:endParaRPr>
          </a:p>
        </p:txBody>
      </p:sp>
      <p:sp>
        <p:nvSpPr>
          <p:cNvPr id="3" name="Content Placeholder 2"/>
          <p:cNvSpPr>
            <a:spLocks noGrp="1"/>
          </p:cNvSpPr>
          <p:nvPr>
            <p:ph idx="1"/>
          </p:nvPr>
        </p:nvSpPr>
        <p:spPr>
          <a:xfrm>
            <a:off x="457200" y="1828800"/>
            <a:ext cx="8229600" cy="4038600"/>
          </a:xfrm>
        </p:spPr>
        <p:txBody>
          <a:bodyPr>
            <a:normAutofit fontScale="85000" lnSpcReduction="10000"/>
          </a:bodyPr>
          <a:lstStyle/>
          <a:p>
            <a:endParaRPr lang="en-US" dirty="0" smtClean="0"/>
          </a:p>
          <a:p>
            <a:r>
              <a:rPr lang="en-US" dirty="0" smtClean="0"/>
              <a:t>Put the FICTION front and center to attract readers.</a:t>
            </a:r>
          </a:p>
          <a:p>
            <a:r>
              <a:rPr lang="en-US" dirty="0" smtClean="0"/>
              <a:t>Locate the NONFICTION for easiest access and broadest appeal.</a:t>
            </a:r>
          </a:p>
          <a:p>
            <a:r>
              <a:rPr lang="en-US" dirty="0" smtClean="0"/>
              <a:t>Pull out poetry and monologues – not separated by country of origin.</a:t>
            </a:r>
          </a:p>
          <a:p>
            <a:r>
              <a:rPr lang="en-US" dirty="0" smtClean="0"/>
              <a:t>Pull out science experiments regardless of discipline.</a:t>
            </a:r>
          </a:p>
          <a:p>
            <a:r>
              <a:rPr lang="en-US" dirty="0" smtClean="0"/>
              <a:t>Put all the debate materials together – not scattered between 815, 326, 976.</a:t>
            </a:r>
            <a:endParaRPr lang="en-US" dirty="0"/>
          </a:p>
        </p:txBody>
      </p:sp>
      <p:pic>
        <p:nvPicPr>
          <p:cNvPr id="4" name="Picture 3" descr="29 pop for blog.jpg"/>
          <p:cNvPicPr>
            <a:picLocks noChangeAspect="1"/>
          </p:cNvPicPr>
          <p:nvPr/>
        </p:nvPicPr>
        <p:blipFill>
          <a:blip r:embed="rId3" cstate="print"/>
          <a:stretch>
            <a:fillRect/>
          </a:stretch>
        </p:blipFill>
        <p:spPr>
          <a:xfrm>
            <a:off x="1905000" y="228600"/>
            <a:ext cx="1905000" cy="128998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57800"/>
          </a:xfrm>
        </p:spPr>
        <p:txBody>
          <a:bodyPr>
            <a:noAutofit/>
          </a:bodyPr>
          <a:lstStyle/>
          <a:p>
            <a:pPr>
              <a:buNone/>
            </a:pPr>
            <a:r>
              <a:rPr lang="en-US" sz="2600" dirty="0" smtClean="0"/>
              <a:t>Apple sweated every detail of the customer’s interaction with the product, and there’s a lesson in that. From the initial </a:t>
            </a:r>
            <a:r>
              <a:rPr lang="en-US" sz="2600" dirty="0" err="1" smtClean="0"/>
              <a:t>unboxing</a:t>
            </a:r>
            <a:r>
              <a:rPr lang="en-US" sz="2600" dirty="0" smtClean="0"/>
              <a:t> of a device through all aspects of setup and usage, </a:t>
            </a:r>
            <a:r>
              <a:rPr lang="en-US" sz="2600" b="1" dirty="0" smtClean="0"/>
              <a:t>it was all about creating a positive user experience. Have we taken the same care with library services?</a:t>
            </a:r>
            <a:r>
              <a:rPr lang="en-US" sz="2600" dirty="0" smtClean="0"/>
              <a:t> As a student enters the physical or virtual media center for the first time, is she greeted with signs that explain and inform …? When you first boot up a new Mac, you’re greeted with a pleasant tone and a welcome message. What you won’t find are messages warning you not to do certain things. Consider the experience of returning a book. Does it inspire a young reader to check out another one? …</a:t>
            </a:r>
            <a:endParaRPr lang="en-US" sz="2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4000" dirty="0" smtClean="0">
                <a:latin typeface="Bauhaus 93" pitchFamily="82" charset="0"/>
              </a:rPr>
              <a:t>The ecology of reading and writing</a:t>
            </a:r>
          </a:p>
          <a:p>
            <a:endParaRPr lang="en-US" dirty="0" smtClean="0"/>
          </a:p>
          <a:p>
            <a:r>
              <a:rPr lang="en-US" dirty="0" smtClean="0">
                <a:latin typeface="Bauhaus 93" pitchFamily="82" charset="0"/>
              </a:rPr>
              <a:t>Consumption leads to production </a:t>
            </a:r>
          </a:p>
          <a:p>
            <a:r>
              <a:rPr lang="en-US" dirty="0" smtClean="0">
                <a:latin typeface="Bauhaus 93" pitchFamily="82" charset="0"/>
              </a:rPr>
              <a:t>Production leads to participation</a:t>
            </a:r>
          </a:p>
          <a:p>
            <a:r>
              <a:rPr lang="en-US" dirty="0" smtClean="0">
                <a:latin typeface="Bauhaus 93" pitchFamily="82" charset="0"/>
              </a:rPr>
              <a:t>Participation leads to further consumption</a:t>
            </a:r>
            <a:endParaRPr lang="en-US" dirty="0">
              <a:latin typeface="Bauhaus 93" pitchFamily="82"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dirty="0" smtClean="0">
                <a:latin typeface="Bauhaus 93" pitchFamily="82" charset="0"/>
              </a:rPr>
              <a:t>Consumption to Construction</a:t>
            </a:r>
            <a:endParaRPr lang="en-US" dirty="0">
              <a:latin typeface="Bauhaus 93" pitchFamily="82" charset="0"/>
            </a:endParaRPr>
          </a:p>
        </p:txBody>
      </p:sp>
      <p:sp>
        <p:nvSpPr>
          <p:cNvPr id="3" name="Content Placeholder 2"/>
          <p:cNvSpPr>
            <a:spLocks noGrp="1"/>
          </p:cNvSpPr>
          <p:nvPr>
            <p:ph idx="1"/>
          </p:nvPr>
        </p:nvSpPr>
        <p:spPr>
          <a:xfrm>
            <a:off x="457200" y="1676400"/>
            <a:ext cx="8229600" cy="4267200"/>
          </a:xfrm>
        </p:spPr>
        <p:txBody>
          <a:bodyPr/>
          <a:lstStyle/>
          <a:p>
            <a:r>
              <a:rPr lang="en-US" dirty="0" smtClean="0">
                <a:latin typeface="Bauhaus 93" pitchFamily="82" charset="0"/>
              </a:rPr>
              <a:t>Rearrange to better support </a:t>
            </a:r>
          </a:p>
          <a:p>
            <a:pPr lvl="1"/>
            <a:r>
              <a:rPr lang="en-US" dirty="0" smtClean="0">
                <a:latin typeface="Bauhaus 93" pitchFamily="82" charset="0"/>
              </a:rPr>
              <a:t>Flexibility, </a:t>
            </a:r>
          </a:p>
          <a:p>
            <a:pPr lvl="1"/>
            <a:r>
              <a:rPr lang="en-US" dirty="0" smtClean="0">
                <a:latin typeface="Bauhaus 93" pitchFamily="82" charset="0"/>
              </a:rPr>
              <a:t>Collaboration, </a:t>
            </a:r>
          </a:p>
          <a:p>
            <a:pPr lvl="1"/>
            <a:r>
              <a:rPr lang="en-US" dirty="0" smtClean="0">
                <a:latin typeface="Bauhaus 93" pitchFamily="82" charset="0"/>
              </a:rPr>
              <a:t>Construction, </a:t>
            </a:r>
          </a:p>
          <a:p>
            <a:pPr lvl="1"/>
            <a:r>
              <a:rPr lang="en-US" dirty="0" smtClean="0">
                <a:latin typeface="Bauhaus 93" pitchFamily="82" charset="0"/>
              </a:rPr>
              <a:t>Synthesis</a:t>
            </a:r>
          </a:p>
          <a:p>
            <a:r>
              <a:rPr lang="en-US" dirty="0" smtClean="0">
                <a:latin typeface="Bauhaus 93" pitchFamily="82" charset="0"/>
              </a:rPr>
              <a:t>Try out new furniture that is easy to rearrange</a:t>
            </a:r>
            <a:endParaRPr lang="en-US" dirty="0">
              <a:latin typeface="Bauhaus 93" pitchFamily="82"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 gaiam-balance-ball-chair.jpg"/>
          <p:cNvPicPr>
            <a:picLocks noChangeAspect="1"/>
          </p:cNvPicPr>
          <p:nvPr/>
        </p:nvPicPr>
        <p:blipFill>
          <a:blip r:embed="rId3" cstate="print"/>
          <a:stretch>
            <a:fillRect/>
          </a:stretch>
        </p:blipFill>
        <p:spPr>
          <a:xfrm>
            <a:off x="762000" y="533400"/>
            <a:ext cx="2450123" cy="2514600"/>
          </a:xfrm>
          <a:prstGeom prst="rect">
            <a:avLst/>
          </a:prstGeom>
        </p:spPr>
      </p:pic>
      <p:sp>
        <p:nvSpPr>
          <p:cNvPr id="3" name="TextBox 2"/>
          <p:cNvSpPr txBox="1"/>
          <p:nvPr/>
        </p:nvSpPr>
        <p:spPr>
          <a:xfrm>
            <a:off x="762000" y="3276600"/>
            <a:ext cx="7772400" cy="2893100"/>
          </a:xfrm>
          <a:prstGeom prst="rect">
            <a:avLst/>
          </a:prstGeom>
          <a:noFill/>
        </p:spPr>
        <p:txBody>
          <a:bodyPr wrap="square" rtlCol="0">
            <a:spAutoFit/>
          </a:bodyPr>
          <a:lstStyle/>
          <a:p>
            <a:r>
              <a:rPr lang="en-US" sz="3200" dirty="0" smtClean="0"/>
              <a:t>Try these Ball Chairs as a way to help students focus.</a:t>
            </a:r>
          </a:p>
          <a:p>
            <a:endParaRPr lang="en-US" sz="1100" dirty="0" smtClean="0"/>
          </a:p>
          <a:p>
            <a:r>
              <a:rPr lang="en-US" sz="3200" dirty="0" smtClean="0"/>
              <a:t>The chairs are light and easy to move around the room.</a:t>
            </a:r>
          </a:p>
          <a:p>
            <a:endParaRPr lang="en-US" sz="1100" dirty="0" smtClean="0"/>
          </a:p>
          <a:p>
            <a:r>
              <a:rPr lang="en-US" sz="3200" i="1" dirty="0" smtClean="0"/>
              <a:t>What other ideas might you try?</a:t>
            </a:r>
            <a:endParaRPr lang="en-US" sz="3200" i="1" dirty="0"/>
          </a:p>
        </p:txBody>
      </p:sp>
      <p:sp>
        <p:nvSpPr>
          <p:cNvPr id="4" name="TextBox 3"/>
          <p:cNvSpPr txBox="1"/>
          <p:nvPr/>
        </p:nvSpPr>
        <p:spPr>
          <a:xfrm>
            <a:off x="3581400" y="609600"/>
            <a:ext cx="4572000" cy="2431435"/>
          </a:xfrm>
          <a:prstGeom prst="rect">
            <a:avLst/>
          </a:prstGeom>
          <a:noFill/>
        </p:spPr>
        <p:txBody>
          <a:bodyPr wrap="square" rtlCol="0">
            <a:spAutoFit/>
          </a:bodyPr>
          <a:lstStyle/>
          <a:p>
            <a:pPr algn="ctr"/>
            <a:r>
              <a:rPr lang="en-US" sz="4400" dirty="0" smtClean="0">
                <a:latin typeface="Hobo Std" pitchFamily="50" charset="0"/>
              </a:rPr>
              <a:t>Maybe…</a:t>
            </a:r>
          </a:p>
          <a:p>
            <a:pPr algn="ctr"/>
            <a:r>
              <a:rPr lang="en-US" sz="3600" dirty="0" smtClean="0">
                <a:latin typeface="Hobo Std" pitchFamily="50" charset="0"/>
              </a:rPr>
              <a:t>add BOUNCE</a:t>
            </a:r>
          </a:p>
          <a:p>
            <a:pPr algn="ctr"/>
            <a:r>
              <a:rPr lang="en-US" sz="3600" dirty="0" smtClean="0">
                <a:latin typeface="Hobo Std" pitchFamily="50" charset="0"/>
              </a:rPr>
              <a:t>to improve student success</a:t>
            </a:r>
            <a:endParaRPr lang="en-US" sz="3600" dirty="0">
              <a:latin typeface="Hobo Std" pitchFamily="50"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obo Std" pitchFamily="50" charset="0"/>
              </a:rPr>
              <a:t>Flip</a:t>
            </a:r>
            <a:r>
              <a:rPr lang="en-US" dirty="0" smtClean="0"/>
              <a:t>, </a:t>
            </a:r>
            <a:r>
              <a:rPr lang="en-US" sz="5400" dirty="0" smtClean="0">
                <a:latin typeface="Britannic Bold" pitchFamily="34" charset="0"/>
              </a:rPr>
              <a:t>POP</a:t>
            </a:r>
            <a:r>
              <a:rPr lang="en-US" dirty="0" smtClean="0"/>
              <a:t>, </a:t>
            </a:r>
            <a:r>
              <a:rPr lang="en-US" sz="5400" dirty="0" smtClean="0">
                <a:latin typeface="Forte" pitchFamily="66" charset="0"/>
              </a:rPr>
              <a:t>Flex</a:t>
            </a:r>
            <a:endParaRPr lang="en-US" sz="5400" dirty="0">
              <a:latin typeface="Forte" pitchFamily="66" charset="0"/>
            </a:endParaRPr>
          </a:p>
        </p:txBody>
      </p:sp>
      <p:sp>
        <p:nvSpPr>
          <p:cNvPr id="3" name="Content Placeholder 2"/>
          <p:cNvSpPr>
            <a:spLocks noGrp="1"/>
          </p:cNvSpPr>
          <p:nvPr>
            <p:ph idx="1"/>
          </p:nvPr>
        </p:nvSpPr>
        <p:spPr/>
        <p:txBody>
          <a:bodyPr/>
          <a:lstStyle/>
          <a:p>
            <a:pPr>
              <a:buNone/>
            </a:pPr>
            <a:r>
              <a:rPr lang="en-US" dirty="0" smtClean="0">
                <a:latin typeface="Forte" pitchFamily="66" charset="0"/>
              </a:rPr>
              <a:t>Flex</a:t>
            </a:r>
            <a:r>
              <a:rPr lang="en-US" dirty="0" smtClean="0"/>
              <a:t> your walls, physical and virtual.</a:t>
            </a:r>
          </a:p>
          <a:p>
            <a:pPr>
              <a:buNone/>
            </a:pPr>
            <a:endParaRPr lang="en-US" dirty="0" smtClean="0"/>
          </a:p>
          <a:p>
            <a:pPr algn="ctr">
              <a:buNone/>
            </a:pPr>
            <a:r>
              <a:rPr lang="en-US" dirty="0" smtClean="0">
                <a:latin typeface="Britannic Bold" pitchFamily="34" charset="0"/>
              </a:rPr>
              <a:t>POP</a:t>
            </a:r>
            <a:r>
              <a:rPr lang="en-US" dirty="0" smtClean="0"/>
              <a:t> your potential to reach the students.</a:t>
            </a:r>
          </a:p>
          <a:p>
            <a:pPr>
              <a:buNone/>
            </a:pPr>
            <a:endParaRPr lang="en-US" dirty="0" smtClean="0"/>
          </a:p>
          <a:p>
            <a:pPr algn="r">
              <a:buNone/>
            </a:pPr>
            <a:r>
              <a:rPr lang="en-US" dirty="0" smtClean="0">
                <a:latin typeface="Hobo Std" pitchFamily="50" charset="0"/>
              </a:rPr>
              <a:t>Flip</a:t>
            </a:r>
            <a:r>
              <a:rPr lang="en-US" dirty="0" smtClean="0"/>
              <a:t> your access points.</a:t>
            </a:r>
          </a:p>
          <a:p>
            <a:pPr>
              <a:buNone/>
            </a:pPr>
            <a:endParaRPr lang="en-US" dirty="0" smtClean="0">
              <a:latin typeface="Hobo Std" pitchFamily="50" charset="0"/>
            </a:endParaRPr>
          </a:p>
          <a:p>
            <a:pPr algn="ctr">
              <a:buNone/>
            </a:pPr>
            <a:r>
              <a:rPr lang="en-US" b="1" i="1" dirty="0" smtClean="0"/>
              <a:t>Maximize your library’s potential.</a:t>
            </a:r>
            <a:endParaRPr lang="en-US" b="1"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 ReEd logo.jpg"/>
          <p:cNvPicPr>
            <a:picLocks noGrp="1" noChangeAspect="1"/>
          </p:cNvPicPr>
          <p:nvPr>
            <p:ph idx="1"/>
          </p:nvPr>
        </p:nvPicPr>
        <p:blipFill>
          <a:blip r:embed="rId3" cstate="print"/>
          <a:stretch>
            <a:fillRect/>
          </a:stretch>
        </p:blipFill>
        <p:spPr>
          <a:xfrm>
            <a:off x="533400" y="228600"/>
            <a:ext cx="1115656" cy="1295400"/>
          </a:xfrm>
        </p:spPr>
      </p:pic>
      <p:sp>
        <p:nvSpPr>
          <p:cNvPr id="5" name="TextBox 4"/>
          <p:cNvSpPr txBox="1"/>
          <p:nvPr/>
        </p:nvSpPr>
        <p:spPr>
          <a:xfrm>
            <a:off x="533400" y="1676400"/>
            <a:ext cx="8153400" cy="3785652"/>
          </a:xfrm>
          <a:prstGeom prst="rect">
            <a:avLst/>
          </a:prstGeom>
          <a:noFill/>
        </p:spPr>
        <p:txBody>
          <a:bodyPr wrap="square" rtlCol="0">
            <a:spAutoFit/>
          </a:bodyPr>
          <a:lstStyle/>
          <a:p>
            <a:pPr algn="ctr"/>
            <a:r>
              <a:rPr lang="en-US" sz="4800" dirty="0" smtClean="0">
                <a:latin typeface="Forte" pitchFamily="66" charset="0"/>
              </a:rPr>
              <a:t>Make as many </a:t>
            </a:r>
          </a:p>
          <a:p>
            <a:pPr algn="ctr"/>
            <a:r>
              <a:rPr lang="en-US" sz="4800" dirty="0" smtClean="0">
                <a:latin typeface="Forte" pitchFamily="66" charset="0"/>
              </a:rPr>
              <a:t>mistakes </a:t>
            </a:r>
          </a:p>
          <a:p>
            <a:pPr algn="ctr"/>
            <a:r>
              <a:rPr lang="en-US" sz="4800" dirty="0" smtClean="0">
                <a:latin typeface="Forte" pitchFamily="66" charset="0"/>
              </a:rPr>
              <a:t>as possible in your quest to </a:t>
            </a:r>
          </a:p>
          <a:p>
            <a:pPr algn="ctr"/>
            <a:r>
              <a:rPr lang="en-US" sz="4800" dirty="0" smtClean="0">
                <a:latin typeface="Forte" pitchFamily="66" charset="0"/>
              </a:rPr>
              <a:t>POP the collection  </a:t>
            </a:r>
          </a:p>
          <a:p>
            <a:pPr algn="ctr"/>
            <a:r>
              <a:rPr lang="en-US" sz="4800" dirty="0" smtClean="0">
                <a:latin typeface="Forte" pitchFamily="66" charset="0"/>
              </a:rPr>
              <a:t>into student hands.</a:t>
            </a:r>
            <a:endParaRPr lang="en-US" sz="4800" dirty="0">
              <a:latin typeface="Forte"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 Truth</a:t>
            </a:r>
            <a:endParaRPr lang="en-US" i="1" dirty="0"/>
          </a:p>
        </p:txBody>
      </p:sp>
      <p:sp>
        <p:nvSpPr>
          <p:cNvPr id="3" name="Content Placeholder 2"/>
          <p:cNvSpPr>
            <a:spLocks noGrp="1"/>
          </p:cNvSpPr>
          <p:nvPr>
            <p:ph idx="1"/>
          </p:nvPr>
        </p:nvSpPr>
        <p:spPr/>
        <p:txBody>
          <a:bodyPr>
            <a:normAutofit/>
          </a:bodyPr>
          <a:lstStyle/>
          <a:p>
            <a:pPr>
              <a:buNone/>
            </a:pPr>
            <a:r>
              <a:rPr lang="en-US" sz="4000" i="1" dirty="0" smtClean="0"/>
              <a:t>The harder it is for readers of any age to get to the resource, the less likely they are to use it.</a:t>
            </a:r>
          </a:p>
          <a:p>
            <a:pPr>
              <a:buNone/>
            </a:pPr>
            <a:endParaRPr lang="en-US" sz="4000" dirty="0"/>
          </a:p>
        </p:txBody>
      </p:sp>
      <p:pic>
        <p:nvPicPr>
          <p:cNvPr id="4" name="Picture 3" descr="frightened%20boy.jpg"/>
          <p:cNvPicPr>
            <a:picLocks noChangeAspect="1"/>
          </p:cNvPicPr>
          <p:nvPr/>
        </p:nvPicPr>
        <p:blipFill>
          <a:blip r:embed="rId3" cstate="print"/>
          <a:stretch>
            <a:fillRect/>
          </a:stretch>
        </p:blipFill>
        <p:spPr>
          <a:xfrm>
            <a:off x="2667000" y="3581400"/>
            <a:ext cx="3657600" cy="240792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IKILPA_img_assist_custom.jpg"/>
          <p:cNvPicPr>
            <a:picLocks noChangeAspect="1"/>
          </p:cNvPicPr>
          <p:nvPr/>
        </p:nvPicPr>
        <p:blipFill>
          <a:blip r:embed="rId3" cstate="print"/>
          <a:stretch>
            <a:fillRect/>
          </a:stretch>
        </p:blipFill>
        <p:spPr>
          <a:xfrm>
            <a:off x="838200" y="609601"/>
            <a:ext cx="2340171" cy="1828800"/>
          </a:xfrm>
          <a:prstGeom prst="rect">
            <a:avLst/>
          </a:prstGeom>
        </p:spPr>
      </p:pic>
      <p:sp>
        <p:nvSpPr>
          <p:cNvPr id="11" name="TextBox 10"/>
          <p:cNvSpPr txBox="1"/>
          <p:nvPr/>
        </p:nvSpPr>
        <p:spPr>
          <a:xfrm>
            <a:off x="1752600" y="5562600"/>
            <a:ext cx="5638800" cy="369332"/>
          </a:xfrm>
          <a:prstGeom prst="rect">
            <a:avLst/>
          </a:prstGeom>
          <a:noFill/>
        </p:spPr>
        <p:txBody>
          <a:bodyPr wrap="square" rtlCol="0">
            <a:spAutoFit/>
          </a:bodyPr>
          <a:lstStyle/>
          <a:p>
            <a:r>
              <a:rPr lang="en-US" dirty="0" smtClean="0"/>
              <a:t>Dorcas Hand – Feb. 2, 2012 – ISASW Conference, Houston</a:t>
            </a:r>
            <a:endParaRPr lang="en-US" dirty="0"/>
          </a:p>
        </p:txBody>
      </p:sp>
      <p:sp>
        <p:nvSpPr>
          <p:cNvPr id="7" name="TextBox 6"/>
          <p:cNvSpPr txBox="1"/>
          <p:nvPr/>
        </p:nvSpPr>
        <p:spPr>
          <a:xfrm>
            <a:off x="457200" y="2667000"/>
            <a:ext cx="8305800" cy="2323713"/>
          </a:xfrm>
          <a:prstGeom prst="rect">
            <a:avLst/>
          </a:prstGeom>
          <a:noFill/>
        </p:spPr>
        <p:txBody>
          <a:bodyPr wrap="square" rtlCol="0">
            <a:spAutoFit/>
          </a:bodyPr>
          <a:lstStyle/>
          <a:p>
            <a:pPr>
              <a:spcAft>
                <a:spcPts val="1000"/>
              </a:spcAft>
            </a:pPr>
            <a:r>
              <a:rPr lang="en-US" sz="2400" b="1" dirty="0" smtClean="0"/>
              <a:t>Write</a:t>
            </a:r>
            <a:r>
              <a:rPr lang="en-US" sz="2400" dirty="0" smtClean="0"/>
              <a:t> the Wikipedia Musical with your students.</a:t>
            </a:r>
          </a:p>
          <a:p>
            <a:r>
              <a:rPr lang="en-US" sz="2400" dirty="0" smtClean="0"/>
              <a:t>	</a:t>
            </a:r>
            <a:r>
              <a:rPr lang="en-US" sz="2400" b="1" dirty="0" smtClean="0"/>
              <a:t>Flip</a:t>
            </a:r>
            <a:r>
              <a:rPr lang="en-US" sz="2400" dirty="0" smtClean="0"/>
              <a:t> your collection to entice them </a:t>
            </a:r>
          </a:p>
          <a:p>
            <a:pPr>
              <a:spcAft>
                <a:spcPts val="1000"/>
              </a:spcAft>
            </a:pPr>
            <a:r>
              <a:rPr lang="en-US" sz="2400" dirty="0" smtClean="0"/>
              <a:t>	to use untapped resources.</a:t>
            </a:r>
          </a:p>
          <a:p>
            <a:pPr>
              <a:spcAft>
                <a:spcPts val="1000"/>
              </a:spcAft>
            </a:pPr>
            <a:r>
              <a:rPr lang="en-US" sz="2400" dirty="0" smtClean="0"/>
              <a:t>		</a:t>
            </a:r>
            <a:r>
              <a:rPr lang="en-US" sz="2400" b="1" dirty="0" smtClean="0"/>
              <a:t>Interweave</a:t>
            </a:r>
            <a:r>
              <a:rPr lang="en-US" sz="2400" dirty="0" smtClean="0"/>
              <a:t> the digital and print collections.</a:t>
            </a:r>
          </a:p>
          <a:p>
            <a:r>
              <a:rPr lang="en-US" sz="2400" dirty="0" smtClean="0"/>
              <a:t>			</a:t>
            </a:r>
            <a:r>
              <a:rPr lang="en-US" sz="2400" b="1" dirty="0" smtClean="0"/>
              <a:t>One stop shopping – 24/7 – simple access.</a:t>
            </a:r>
            <a:endParaRPr lang="en-US" sz="24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NAIS Guidelines of Professional Practice</a:t>
            </a:r>
            <a:endParaRPr lang="en-US" dirty="0"/>
          </a:p>
        </p:txBody>
      </p:sp>
      <p:sp>
        <p:nvSpPr>
          <p:cNvPr id="3" name="Content Placeholder 2"/>
          <p:cNvSpPr>
            <a:spLocks noGrp="1"/>
          </p:cNvSpPr>
          <p:nvPr>
            <p:ph idx="1"/>
          </p:nvPr>
        </p:nvSpPr>
        <p:spPr/>
        <p:txBody>
          <a:bodyPr/>
          <a:lstStyle/>
          <a:p>
            <a:r>
              <a:rPr lang="en-US" dirty="0" smtClean="0"/>
              <a:t>Remember that these exist for you and your administration.</a:t>
            </a:r>
          </a:p>
          <a:p>
            <a:r>
              <a:rPr lang="en-US" dirty="0" smtClean="0"/>
              <a:t>Search them on the NAIS website, or see them on the website:</a:t>
            </a:r>
            <a:endParaRPr lang="en-US" dirty="0" smtClean="0">
              <a:hlinkClick r:id="rId2"/>
            </a:endParaRPr>
          </a:p>
          <a:p>
            <a:r>
              <a:rPr lang="en-US" u="sng" dirty="0" smtClean="0">
                <a:hlinkClick r:id="rId2"/>
              </a:rPr>
              <a:t>http://islpe.org/professional-guidelines.html</a:t>
            </a:r>
            <a:r>
              <a:rPr lang="en-US" dirty="0" smtClean="0"/>
              <a:t>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www.strongschoollibraries.com</a:t>
            </a:r>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Today’s </a:t>
            </a:r>
            <a:r>
              <a:rPr lang="en-US" dirty="0" err="1" smtClean="0"/>
              <a:t>powerpoint</a:t>
            </a:r>
            <a:r>
              <a:rPr lang="en-US" dirty="0" smtClean="0"/>
              <a:t> presentation is available here for your further reference.</a:t>
            </a:r>
          </a:p>
          <a:p>
            <a:pPr>
              <a:buNone/>
            </a:pPr>
            <a:endParaRPr lang="en-US" dirty="0" smtClean="0"/>
          </a:p>
          <a:p>
            <a:pPr>
              <a:buNone/>
            </a:pPr>
            <a:r>
              <a:rPr lang="en-US" dirty="0" smtClean="0">
                <a:hlinkClick r:id="rId3"/>
              </a:rPr>
              <a:t>http://www.islpe.org/</a:t>
            </a:r>
            <a:r>
              <a:rPr lang="en-US" dirty="0" smtClean="0"/>
              <a:t> is the companion website to the book </a:t>
            </a:r>
            <a:r>
              <a:rPr lang="en-US" i="1" dirty="0" smtClean="0"/>
              <a:t>Independent School Libraries: Perspectives on Excellence </a:t>
            </a:r>
            <a:r>
              <a:rPr lang="en-US" dirty="0" smtClean="0"/>
              <a:t>(Libraries Unlimited, 2010)</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000" dirty="0" smtClean="0">
                <a:latin typeface="Broadway" pitchFamily="82" charset="0"/>
              </a:rPr>
              <a:t>Technology needs to be</a:t>
            </a:r>
          </a:p>
          <a:p>
            <a:pPr lvl="1"/>
            <a:r>
              <a:rPr lang="en-US" sz="4000" dirty="0" smtClean="0">
                <a:latin typeface="Broadway" pitchFamily="82" charset="0"/>
              </a:rPr>
              <a:t>Ubiquitous</a:t>
            </a:r>
          </a:p>
          <a:p>
            <a:pPr lvl="1"/>
            <a:r>
              <a:rPr lang="en-US" sz="4000" dirty="0" smtClean="0">
                <a:latin typeface="Broadway" pitchFamily="82" charset="0"/>
              </a:rPr>
              <a:t>Necessary</a:t>
            </a:r>
          </a:p>
          <a:p>
            <a:pPr lvl="1"/>
            <a:r>
              <a:rPr lang="en-US" sz="4000" dirty="0" smtClean="0">
                <a:latin typeface="Broadway" pitchFamily="82" charset="0"/>
              </a:rPr>
              <a:t>invisible</a:t>
            </a:r>
            <a:endParaRPr lang="en-US" sz="4000" dirty="0">
              <a:latin typeface="Broadway" pitchFamily="8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858962"/>
          </a:xfrm>
        </p:spPr>
        <p:txBody>
          <a:bodyPr/>
          <a:lstStyle/>
          <a:p>
            <a:r>
              <a:rPr lang="en-US" dirty="0" smtClean="0"/>
              <a:t>	The Next Chapter 	</a:t>
            </a:r>
            <a:br>
              <a:rPr lang="en-US" dirty="0" smtClean="0"/>
            </a:br>
            <a:r>
              <a:rPr lang="en-US" sz="2000" dirty="0" smtClean="0"/>
              <a:t>The Lovett School, Atlanta, September 2011</a:t>
            </a:r>
            <a:endParaRPr lang="en-US" sz="2000" dirty="0"/>
          </a:p>
        </p:txBody>
      </p:sp>
      <p:pic>
        <p:nvPicPr>
          <p:cNvPr id="5" name="Content Placeholder 4" descr="ReEd logo.jpg"/>
          <p:cNvPicPr>
            <a:picLocks noGrp="1" noChangeAspect="1"/>
          </p:cNvPicPr>
          <p:nvPr>
            <p:ph idx="1"/>
          </p:nvPr>
        </p:nvPicPr>
        <p:blipFill>
          <a:blip r:embed="rId3" cstate="print"/>
          <a:stretch>
            <a:fillRect/>
          </a:stretch>
        </p:blipFill>
        <p:spPr>
          <a:xfrm>
            <a:off x="381000" y="304801"/>
            <a:ext cx="1509416" cy="1752600"/>
          </a:xfrm>
        </p:spPr>
      </p:pic>
      <p:sp>
        <p:nvSpPr>
          <p:cNvPr id="6" name="TextBox 5"/>
          <p:cNvSpPr txBox="1"/>
          <p:nvPr/>
        </p:nvSpPr>
        <p:spPr>
          <a:xfrm>
            <a:off x="533400" y="2362201"/>
            <a:ext cx="7924800" cy="3816429"/>
          </a:xfrm>
          <a:prstGeom prst="rect">
            <a:avLst/>
          </a:prstGeom>
          <a:noFill/>
        </p:spPr>
        <p:txBody>
          <a:bodyPr wrap="square" rtlCol="0">
            <a:spAutoFit/>
          </a:bodyPr>
          <a:lstStyle/>
          <a:p>
            <a:r>
              <a:rPr lang="en-US" sz="2800" dirty="0" smtClean="0"/>
              <a:t>Library as</a:t>
            </a:r>
          </a:p>
          <a:p>
            <a:pPr lvl="1">
              <a:buFont typeface="Arial" pitchFamily="34" charset="0"/>
              <a:buChar char="•"/>
            </a:pPr>
            <a:r>
              <a:rPr lang="en-US" sz="2800" dirty="0" smtClean="0"/>
              <a:t>Footpath</a:t>
            </a:r>
          </a:p>
          <a:p>
            <a:pPr lvl="1">
              <a:buFont typeface="Arial" pitchFamily="34" charset="0"/>
              <a:buChar char="•"/>
            </a:pPr>
            <a:r>
              <a:rPr lang="en-US" sz="2800" dirty="0" smtClean="0"/>
              <a:t>Library as Tinkerer’s Studio</a:t>
            </a:r>
          </a:p>
          <a:p>
            <a:pPr lvl="1">
              <a:buFont typeface="Arial" pitchFamily="34" charset="0"/>
              <a:buChar char="•"/>
            </a:pPr>
            <a:r>
              <a:rPr lang="en-US" sz="2800" dirty="0" smtClean="0"/>
              <a:t>Library as Kitchen</a:t>
            </a:r>
          </a:p>
          <a:p>
            <a:pPr lvl="1">
              <a:buFont typeface="Arial" pitchFamily="34" charset="0"/>
              <a:buChar char="•"/>
            </a:pPr>
            <a:r>
              <a:rPr lang="en-US" sz="2800" dirty="0" smtClean="0"/>
              <a:t>Library as Flash Mob Commons</a:t>
            </a:r>
          </a:p>
          <a:p>
            <a:pPr lvl="1">
              <a:buFont typeface="Arial" pitchFamily="34" charset="0"/>
              <a:buChar char="•"/>
            </a:pPr>
            <a:r>
              <a:rPr lang="en-US" sz="2800" dirty="0" smtClean="0"/>
              <a:t>Library as Global Information Bazaar</a:t>
            </a:r>
          </a:p>
          <a:p>
            <a:pPr lvl="1">
              <a:buFont typeface="Arial" pitchFamily="34" charset="0"/>
              <a:buChar char="•"/>
            </a:pPr>
            <a:r>
              <a:rPr lang="en-US" sz="2800" dirty="0" smtClean="0"/>
              <a:t>Library as Field of Dreams</a:t>
            </a:r>
          </a:p>
          <a:p>
            <a:pPr lvl="1">
              <a:buFont typeface="Arial" pitchFamily="34" charset="0"/>
              <a:buChar char="•"/>
            </a:pPr>
            <a:r>
              <a:rPr lang="en-US" sz="2800" dirty="0" err="1" smtClean="0"/>
              <a:t>Libranasium</a:t>
            </a:r>
            <a:endParaRPr lang="en-US" sz="2800"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latin typeface="Freestyle Script" pitchFamily="66" charset="0"/>
              </a:rPr>
              <a:t>Enchantment</a:t>
            </a:r>
            <a:r>
              <a:rPr lang="en-US" dirty="0" smtClean="0">
                <a:latin typeface="Freestyle Script" pitchFamily="66" charset="0"/>
              </a:rPr>
              <a:t/>
            </a:r>
            <a:br>
              <a:rPr lang="en-US" dirty="0" smtClean="0">
                <a:latin typeface="Freestyle Script" pitchFamily="66" charset="0"/>
              </a:rPr>
            </a:br>
            <a:r>
              <a:rPr lang="en-US" sz="2200" dirty="0" smtClean="0">
                <a:latin typeface="Freestyle Script" pitchFamily="66" charset="0"/>
              </a:rPr>
              <a:t>according to Buffy Hamilton</a:t>
            </a:r>
            <a:endParaRPr lang="en-US" sz="2200" dirty="0">
              <a:latin typeface="Freestyle Script" pitchFamily="66" charset="0"/>
            </a:endParaRPr>
          </a:p>
        </p:txBody>
      </p:sp>
      <p:sp>
        <p:nvSpPr>
          <p:cNvPr id="3" name="Content Placeholder 2"/>
          <p:cNvSpPr>
            <a:spLocks noGrp="1"/>
          </p:cNvSpPr>
          <p:nvPr>
            <p:ph idx="1"/>
          </p:nvPr>
        </p:nvSpPr>
        <p:spPr/>
        <p:txBody>
          <a:bodyPr>
            <a:normAutofit/>
          </a:bodyPr>
          <a:lstStyle/>
          <a:p>
            <a:pPr lvl="4">
              <a:buFont typeface="Wingdings" pitchFamily="2" charset="2"/>
              <a:buChar char="v"/>
            </a:pPr>
            <a:endParaRPr lang="en-US" sz="4800" dirty="0" smtClean="0"/>
          </a:p>
          <a:p>
            <a:pPr lvl="4">
              <a:buFont typeface="Wingdings" pitchFamily="2" charset="2"/>
              <a:buChar char="v"/>
            </a:pPr>
            <a:endParaRPr lang="en-US" sz="4000" dirty="0" smtClean="0"/>
          </a:p>
          <a:p>
            <a:pPr lvl="7">
              <a:buFont typeface="Wingdings" pitchFamily="2" charset="2"/>
              <a:buChar char="Ø"/>
            </a:pPr>
            <a:r>
              <a:rPr lang="en-US" sz="4000" dirty="0" err="1" smtClean="0">
                <a:latin typeface="Freestyle Script" pitchFamily="66" charset="0"/>
              </a:rPr>
              <a:t>Spontenaity</a:t>
            </a:r>
            <a:endParaRPr lang="en-US" sz="4000" dirty="0" smtClean="0">
              <a:latin typeface="Freestyle Script" pitchFamily="66" charset="0"/>
            </a:endParaRPr>
          </a:p>
          <a:p>
            <a:pPr lvl="7">
              <a:buFont typeface="Wingdings" pitchFamily="2" charset="2"/>
              <a:buChar char="Ø"/>
            </a:pPr>
            <a:r>
              <a:rPr lang="en-US" sz="4000" dirty="0" smtClean="0">
                <a:latin typeface="Freestyle Script" pitchFamily="66" charset="0"/>
              </a:rPr>
              <a:t>Serendipity</a:t>
            </a:r>
          </a:p>
          <a:p>
            <a:pPr lvl="7">
              <a:buFont typeface="Wingdings" pitchFamily="2" charset="2"/>
              <a:buChar char="Ø"/>
            </a:pPr>
            <a:r>
              <a:rPr lang="en-US" sz="4000" dirty="0" smtClean="0">
                <a:latin typeface="Freestyle Script" pitchFamily="66" charset="0"/>
              </a:rPr>
              <a:t>Huddling</a:t>
            </a:r>
          </a:p>
          <a:p>
            <a:pPr lvl="7">
              <a:buFont typeface="Wingdings" pitchFamily="2" charset="2"/>
              <a:buChar char="Ø"/>
            </a:pPr>
            <a:r>
              <a:rPr lang="en-US" sz="4000" dirty="0" smtClean="0">
                <a:latin typeface="Freestyle Script" pitchFamily="66" charset="0"/>
              </a:rPr>
              <a:t>Remixing</a:t>
            </a:r>
            <a:endParaRPr lang="en-US" sz="4000" dirty="0">
              <a:latin typeface="Freestyle Script" pitchFamily="66" charset="0"/>
            </a:endParaRPr>
          </a:p>
        </p:txBody>
      </p:sp>
      <p:sp>
        <p:nvSpPr>
          <p:cNvPr id="4" name="TextBox 3"/>
          <p:cNvSpPr txBox="1"/>
          <p:nvPr/>
        </p:nvSpPr>
        <p:spPr>
          <a:xfrm>
            <a:off x="381000" y="1524001"/>
            <a:ext cx="8458200" cy="1569660"/>
          </a:xfrm>
          <a:prstGeom prst="rect">
            <a:avLst/>
          </a:prstGeom>
          <a:noFill/>
        </p:spPr>
        <p:txBody>
          <a:bodyPr wrap="square" rtlCol="0">
            <a:spAutoFit/>
          </a:bodyPr>
          <a:lstStyle/>
          <a:p>
            <a:pPr marL="0" lvl="4" algn="ctr"/>
            <a:r>
              <a:rPr lang="en-US" sz="4800" dirty="0" smtClean="0">
                <a:latin typeface="Freestyle Script" pitchFamily="66" charset="0"/>
              </a:rPr>
              <a:t>Sustained voluntary delight </a:t>
            </a:r>
          </a:p>
          <a:p>
            <a:pPr marL="0" lvl="4" algn="ctr"/>
            <a:r>
              <a:rPr lang="en-US" sz="4800" dirty="0" smtClean="0">
                <a:latin typeface="Freestyle Script" pitchFamily="66" charset="0"/>
              </a:rPr>
              <a:t>that is mutually beneficial</a:t>
            </a:r>
            <a:endParaRPr lang="en-US" dirty="0">
              <a:latin typeface="Freestyle Script"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is Wikipedia the Musical?</a:t>
            </a:r>
            <a:endParaRPr lang="en-US" dirty="0"/>
          </a:p>
        </p:txBody>
      </p:sp>
      <p:pic>
        <p:nvPicPr>
          <p:cNvPr id="6" name="Picture 5" descr="WIKILPA_img_assist_custom.jpg"/>
          <p:cNvPicPr>
            <a:picLocks noChangeAspect="1"/>
          </p:cNvPicPr>
          <p:nvPr/>
        </p:nvPicPr>
        <p:blipFill>
          <a:blip r:embed="rId3" cstate="print"/>
          <a:stretch>
            <a:fillRect/>
          </a:stretch>
        </p:blipFill>
        <p:spPr>
          <a:xfrm>
            <a:off x="5562600" y="1295400"/>
            <a:ext cx="2514600" cy="1965113"/>
          </a:xfrm>
          <a:prstGeom prst="rect">
            <a:avLst/>
          </a:prstGeom>
        </p:spPr>
      </p:pic>
      <p:sp>
        <p:nvSpPr>
          <p:cNvPr id="5" name="TextBox 4"/>
          <p:cNvSpPr txBox="1"/>
          <p:nvPr/>
        </p:nvSpPr>
        <p:spPr>
          <a:xfrm>
            <a:off x="914400" y="3352800"/>
            <a:ext cx="7467600" cy="2677656"/>
          </a:xfrm>
          <a:prstGeom prst="rect">
            <a:avLst/>
          </a:prstGeom>
          <a:noFill/>
        </p:spPr>
        <p:txBody>
          <a:bodyPr wrap="square" rtlCol="0">
            <a:spAutoFit/>
          </a:bodyPr>
          <a:lstStyle/>
          <a:p>
            <a:pPr>
              <a:buFont typeface="Arial" pitchFamily="34" charset="0"/>
              <a:buChar char="•"/>
            </a:pPr>
            <a:r>
              <a:rPr lang="en-US" sz="2800" dirty="0" smtClean="0"/>
              <a:t>allowing kids ownership of their own education.</a:t>
            </a:r>
          </a:p>
          <a:p>
            <a:pPr>
              <a:buFont typeface="Arial" pitchFamily="34" charset="0"/>
              <a:buChar char="•"/>
            </a:pPr>
            <a:r>
              <a:rPr lang="en-US" sz="2800" dirty="0" smtClean="0"/>
              <a:t>moving from individual expertise to collective and collaborative expertise.</a:t>
            </a:r>
          </a:p>
          <a:p>
            <a:pPr>
              <a:buFont typeface="Arial" pitchFamily="34" charset="0"/>
              <a:buChar char="•"/>
            </a:pPr>
            <a:r>
              <a:rPr lang="en-US" sz="2800" dirty="0" smtClean="0"/>
              <a:t>putting the museum of life in the center of kids lives, letting them assimilate their understandings of culture present and past.</a:t>
            </a:r>
            <a:endParaRPr lang="en-US" dirty="0"/>
          </a:p>
        </p:txBody>
      </p:sp>
      <p:sp>
        <p:nvSpPr>
          <p:cNvPr id="7" name="TextBox 6"/>
          <p:cNvSpPr txBox="1"/>
          <p:nvPr/>
        </p:nvSpPr>
        <p:spPr>
          <a:xfrm>
            <a:off x="990600" y="2590800"/>
            <a:ext cx="762000" cy="523220"/>
          </a:xfrm>
          <a:prstGeom prst="rect">
            <a:avLst/>
          </a:prstGeom>
          <a:noFill/>
        </p:spPr>
        <p:txBody>
          <a:bodyPr wrap="square" rtlCol="0">
            <a:spAutoFit/>
          </a:bodyPr>
          <a:lstStyle/>
          <a:p>
            <a:r>
              <a:rPr lang="en-US" sz="2800" dirty="0" smtClean="0"/>
              <a:t>It is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Wikipedia the Musical?</a:t>
            </a:r>
            <a:endParaRPr lang="en-US" dirty="0"/>
          </a:p>
        </p:txBody>
      </p:sp>
      <p:pic>
        <p:nvPicPr>
          <p:cNvPr id="5" name="Picture 4" descr="WIKILPA_img_assist_custom.jpg"/>
          <p:cNvPicPr>
            <a:picLocks noChangeAspect="1"/>
          </p:cNvPicPr>
          <p:nvPr/>
        </p:nvPicPr>
        <p:blipFill>
          <a:blip r:embed="rId3" cstate="print"/>
          <a:stretch>
            <a:fillRect/>
          </a:stretch>
        </p:blipFill>
        <p:spPr>
          <a:xfrm>
            <a:off x="5562600" y="1295400"/>
            <a:ext cx="2514600" cy="1965113"/>
          </a:xfrm>
          <a:prstGeom prst="rect">
            <a:avLst/>
          </a:prstGeom>
        </p:spPr>
      </p:pic>
      <p:pic>
        <p:nvPicPr>
          <p:cNvPr id="6" name="Picture 5" descr="WIKILPA_img_assist_custom.jpg"/>
          <p:cNvPicPr>
            <a:picLocks noChangeAspect="1"/>
          </p:cNvPicPr>
          <p:nvPr/>
        </p:nvPicPr>
        <p:blipFill>
          <a:blip r:embed="rId3" cstate="print"/>
          <a:stretch>
            <a:fillRect/>
          </a:stretch>
        </p:blipFill>
        <p:spPr>
          <a:xfrm>
            <a:off x="5715000" y="1447800"/>
            <a:ext cx="2514600" cy="1965113"/>
          </a:xfrm>
          <a:prstGeom prst="rect">
            <a:avLst/>
          </a:prstGeom>
        </p:spPr>
      </p:pic>
      <p:sp>
        <p:nvSpPr>
          <p:cNvPr id="7" name="Rectangle 6"/>
          <p:cNvSpPr/>
          <p:nvPr/>
        </p:nvSpPr>
        <p:spPr>
          <a:xfrm>
            <a:off x="914400" y="4191000"/>
            <a:ext cx="7391400" cy="1446550"/>
          </a:xfrm>
          <a:prstGeom prst="rect">
            <a:avLst/>
          </a:prstGeom>
        </p:spPr>
        <p:txBody>
          <a:bodyPr wrap="square">
            <a:spAutoFit/>
          </a:bodyPr>
          <a:lstStyle/>
          <a:p>
            <a:r>
              <a:rPr lang="en-US" sz="4400" dirty="0" smtClean="0"/>
              <a:t>It is</a:t>
            </a:r>
          </a:p>
          <a:p>
            <a:r>
              <a:rPr lang="en-US" sz="4400" dirty="0" err="1" smtClean="0"/>
              <a:t>crowdsourcing</a:t>
            </a:r>
            <a:r>
              <a:rPr lang="en-US" sz="4400" dirty="0" smtClean="0"/>
              <a:t> at the library.</a:t>
            </a:r>
            <a:endParaRPr lang="en-US" sz="4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1205</TotalTime>
  <Words>4651</Words>
  <Application>Microsoft Office PowerPoint</Application>
  <PresentationFormat>On-screen Show (4:3)</PresentationFormat>
  <Paragraphs>538</Paragraphs>
  <Slides>42</Slides>
  <Notes>40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From ebooks to Wikipedia the Musical</vt:lpstr>
      <vt:lpstr>How do ebooks fit in our mission? </vt:lpstr>
      <vt:lpstr>Define a library</vt:lpstr>
      <vt:lpstr>A Truth</vt:lpstr>
      <vt:lpstr>Slide 5</vt:lpstr>
      <vt:lpstr> The Next Chapter   The Lovett School, Atlanta, September 2011</vt:lpstr>
      <vt:lpstr>Enchantment according to Buffy Hamilton</vt:lpstr>
      <vt:lpstr>What is Wikipedia the Musical?</vt:lpstr>
      <vt:lpstr>What is Wikipedia the Musical?</vt:lpstr>
      <vt:lpstr>If a child saw a library as a video game, how would they level up?</vt:lpstr>
      <vt:lpstr>Why don’t our schools [and libraries]  work more like an online game?</vt:lpstr>
      <vt:lpstr>Slide 12</vt:lpstr>
      <vt:lpstr>Vendors &amp; Cost</vt:lpstr>
      <vt:lpstr>Ownership v. Subscription</vt:lpstr>
      <vt:lpstr>Which ebook collection? I [ebrary, EBSCO, Follett, …]</vt:lpstr>
      <vt:lpstr>Which ebook collection? II</vt:lpstr>
      <vt:lpstr>Patron Driven Acquisition</vt:lpstr>
      <vt:lpstr>Permanent Value?</vt:lpstr>
      <vt:lpstr>????? Why are we ?????</vt:lpstr>
      <vt:lpstr>Transmedia</vt:lpstr>
      <vt:lpstr>Slide 21</vt:lpstr>
      <vt:lpstr>What will you keep?</vt:lpstr>
      <vt:lpstr>Digital resources require as much attention for currency as print ones.</vt:lpstr>
      <vt:lpstr>cataloging</vt:lpstr>
      <vt:lpstr>Catalog recommendations</vt:lpstr>
      <vt:lpstr>Slide 26</vt:lpstr>
      <vt:lpstr>Slide 27</vt:lpstr>
      <vt:lpstr>Slide 28</vt:lpstr>
      <vt:lpstr>Policies</vt:lpstr>
      <vt:lpstr>Slide 30</vt:lpstr>
      <vt:lpstr>Slide 31</vt:lpstr>
      <vt:lpstr>Flipping the Collection </vt:lpstr>
      <vt:lpstr>the collection</vt:lpstr>
      <vt:lpstr>Slide 34</vt:lpstr>
      <vt:lpstr>Slide 35</vt:lpstr>
      <vt:lpstr>Consumption to Construction</vt:lpstr>
      <vt:lpstr>Slide 37</vt:lpstr>
      <vt:lpstr>Flip, POP, Flex</vt:lpstr>
      <vt:lpstr>Slide 39</vt:lpstr>
      <vt:lpstr>Slide 40</vt:lpstr>
      <vt:lpstr>NAIS Guidelines of Professional Practice</vt:lpstr>
      <vt:lpstr>www.strongschoollibraries.com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ebooks to Wikipedia the Musical</dc:title>
  <dc:creator>Dorcas</dc:creator>
  <cp:lastModifiedBy>Dorcas</cp:lastModifiedBy>
  <cp:revision>101</cp:revision>
  <dcterms:created xsi:type="dcterms:W3CDTF">2012-01-08T19:55:58Z</dcterms:created>
  <dcterms:modified xsi:type="dcterms:W3CDTF">2012-02-01T03:08:21Z</dcterms:modified>
</cp:coreProperties>
</file>